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7.xml" ContentType="application/vnd.openxmlformats-officedocument.theme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4"/>
    <p:sldMasterId id="2147483724" r:id="rId5"/>
    <p:sldMasterId id="2147483691" r:id="rId6"/>
    <p:sldMasterId id="2147483757" r:id="rId7"/>
    <p:sldMasterId id="2147483790" r:id="rId8"/>
    <p:sldMasterId id="2147483813" r:id="rId9"/>
    <p:sldMasterId id="2147483660" r:id="rId10"/>
    <p:sldMasterId id="2147483685" r:id="rId11"/>
    <p:sldMasterId id="2147483648" r:id="rId12"/>
    <p:sldMasterId id="2147483668" r:id="rId13"/>
  </p:sldMasterIdLst>
  <p:notesMasterIdLst>
    <p:notesMasterId r:id="rId23"/>
  </p:notesMasterIdLst>
  <p:sldIdLst>
    <p:sldId id="256" r:id="rId14"/>
    <p:sldId id="291" r:id="rId15"/>
    <p:sldId id="413" r:id="rId16"/>
    <p:sldId id="315" r:id="rId17"/>
    <p:sldId id="2147376118" r:id="rId18"/>
    <p:sldId id="323" r:id="rId19"/>
    <p:sldId id="2147376119" r:id="rId20"/>
    <p:sldId id="2147376121" r:id="rId21"/>
    <p:sldId id="288" r:id="rId2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142FBC-FA16-4371-8269-BFD7EF62F117}" v="3" dt="2023-09-28T11:55:44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Hyvinvointialueiden</a:t>
            </a:r>
            <a:r>
              <a:rPr lang="fi-FI" baseline="0" dirty="0"/>
              <a:t> rahoitus vuonna 2024 euroa/asukas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'Yhteenveto (2)'!$B$9:$B$30</c:f>
              <c:strCache>
                <c:ptCount val="22"/>
                <c:pt idx="0">
                  <c:v>Helsinki</c:v>
                </c:pt>
                <c:pt idx="1">
                  <c:v>Vantaa+Kerava</c:v>
                </c:pt>
                <c:pt idx="2">
                  <c:v>Länsi-Uusimaa</c:v>
                </c:pt>
                <c:pt idx="3">
                  <c:v>Itä-Uusimaa</c:v>
                </c:pt>
                <c:pt idx="4">
                  <c:v>Keski-Uusimaa</c:v>
                </c:pt>
                <c:pt idx="5">
                  <c:v>Varsinais-Suomi</c:v>
                </c:pt>
                <c:pt idx="6">
                  <c:v>Satakunta</c:v>
                </c:pt>
                <c:pt idx="7">
                  <c:v>Kanta-Häme</c:v>
                </c:pt>
                <c:pt idx="8">
                  <c:v>Pirkanmaa</c:v>
                </c:pt>
                <c:pt idx="9">
                  <c:v>Päijät-Häme</c:v>
                </c:pt>
                <c:pt idx="10">
                  <c:v>Kymenlaakso</c:v>
                </c:pt>
                <c:pt idx="11">
                  <c:v>Etelä-Karjala</c:v>
                </c:pt>
                <c:pt idx="12">
                  <c:v>Etelä-Savo</c:v>
                </c:pt>
                <c:pt idx="13">
                  <c:v>Pohjois-Savo</c:v>
                </c:pt>
                <c:pt idx="14">
                  <c:v>Pohjois-Karjala</c:v>
                </c:pt>
                <c:pt idx="15">
                  <c:v>Keski-Suomi</c:v>
                </c:pt>
                <c:pt idx="16">
                  <c:v>Etelä-Pohjanmaa</c:v>
                </c:pt>
                <c:pt idx="17">
                  <c:v>Pohjanmaa</c:v>
                </c:pt>
                <c:pt idx="18">
                  <c:v>Keski-Pohjanmaa</c:v>
                </c:pt>
                <c:pt idx="19">
                  <c:v>Pohjois-Pohjanmaa</c:v>
                </c:pt>
                <c:pt idx="20">
                  <c:v>Kainuu</c:v>
                </c:pt>
                <c:pt idx="21">
                  <c:v>Lappi</c:v>
                </c:pt>
              </c:strCache>
            </c:strRef>
          </c:cat>
          <c:val>
            <c:numRef>
              <c:f>'Yhteenveto (2)'!$I$9:$I$30</c:f>
              <c:numCache>
                <c:formatCode>0</c:formatCode>
                <c:ptCount val="22"/>
                <c:pt idx="0">
                  <c:v>4091.463805536599</c:v>
                </c:pt>
                <c:pt idx="1">
                  <c:v>3815.9943616934574</c:v>
                </c:pt>
                <c:pt idx="2">
                  <c:v>3669.9411011133934</c:v>
                </c:pt>
                <c:pt idx="3">
                  <c:v>3968.3132836246291</c:v>
                </c:pt>
                <c:pt idx="4">
                  <c:v>3962.7204056582723</c:v>
                </c:pt>
                <c:pt idx="5">
                  <c:v>4307.7904936364921</c:v>
                </c:pt>
                <c:pt idx="6">
                  <c:v>4720.9098052247746</c:v>
                </c:pt>
                <c:pt idx="7">
                  <c:v>4388.0700902676945</c:v>
                </c:pt>
                <c:pt idx="8">
                  <c:v>4312.3257609028587</c:v>
                </c:pt>
                <c:pt idx="9">
                  <c:v>4406.8626220504775</c:v>
                </c:pt>
                <c:pt idx="10">
                  <c:v>5239.7709266295724</c:v>
                </c:pt>
                <c:pt idx="11">
                  <c:v>4573.3621117510274</c:v>
                </c:pt>
                <c:pt idx="12">
                  <c:v>5480.914673838377</c:v>
                </c:pt>
                <c:pt idx="13">
                  <c:v>4907.3693374819295</c:v>
                </c:pt>
                <c:pt idx="14">
                  <c:v>4795.4242020470756</c:v>
                </c:pt>
                <c:pt idx="15">
                  <c:v>4416.9968577272411</c:v>
                </c:pt>
                <c:pt idx="16">
                  <c:v>4820.6591726620509</c:v>
                </c:pt>
                <c:pt idx="17">
                  <c:v>4512.1209663527479</c:v>
                </c:pt>
                <c:pt idx="18">
                  <c:v>4642.2130863525144</c:v>
                </c:pt>
                <c:pt idx="19">
                  <c:v>4384.6961706116208</c:v>
                </c:pt>
                <c:pt idx="20">
                  <c:v>5343.6129368751945</c:v>
                </c:pt>
                <c:pt idx="21">
                  <c:v>5261.411297512961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0B-48E8-A1FB-5A52A09FE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613808"/>
        <c:axId val="876613448"/>
      </c:barChart>
      <c:catAx>
        <c:axId val="87661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6613448"/>
        <c:crosses val="autoZero"/>
        <c:auto val="1"/>
        <c:lblAlgn val="ctr"/>
        <c:lblOffset val="100"/>
        <c:noMultiLvlLbl val="0"/>
      </c:catAx>
      <c:valAx>
        <c:axId val="876613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661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4E7B2-26FF-4381-B00E-0323E744FF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BFA75-C948-441D-B7A2-EFE34AF5CA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65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AA33D-F4CD-4966-8F24-FF48905C990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88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9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4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4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9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5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55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78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3440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600900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1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9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30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79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CF214-76DA-68B4-2B4A-8177027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D36BE2-B80E-CE08-EBD9-EEB35490D9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84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Väliotsikko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CAA1-FDF5-EF53-A9B7-1D43206E8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FA2B3-42F1-3C9E-A475-251BF4B38D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8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9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8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05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Sitaatti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91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94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622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62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74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0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15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Tähän</a:t>
            </a:r>
            <a:r>
              <a:rPr lang="en-GB"/>
              <a:t> </a:t>
            </a:r>
            <a:r>
              <a:rPr lang="en-GB" err="1"/>
              <a:t>kiitos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Nimi</a:t>
            </a:r>
            <a:r>
              <a:rPr lang="en-GB"/>
              <a:t>, </a:t>
            </a:r>
            <a:r>
              <a:rPr lang="en-GB" err="1"/>
              <a:t>yhteystiedot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224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perus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/>
          <a:lstStyle/>
          <a:p>
            <a:fld id="{7C46CF40-C63D-4563-8757-6DC4E6BF2D21}" type="datetime1">
              <a:rPr lang="fi-FI" smtClean="0"/>
              <a:t>6.10.2023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BE2601-7626-456C-A31B-5113E25B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8D8EFF-79FA-76DF-9282-F58DADE0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08F79D-00A7-29E0-6FB4-D2FA4376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5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12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E5C-EBDA-4D35-835F-C4EA74A72D71}" type="datetime1">
              <a:rPr lang="fi-FI" smtClean="0"/>
              <a:t>6.10.2023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3FE652-492F-4033-9ED0-FDD1F0EF7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 Black" panose="020B0A04020102020204" pitchFamily="34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10579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E5C-EBDA-4D35-835F-C4EA74A72D71}" type="datetime1">
              <a:rPr lang="fi-FI" smtClean="0"/>
              <a:t>6.10.2023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9471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93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727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81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075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5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11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753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87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80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575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21562299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317387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err="1"/>
              <a:t>Pääotsikko</a:t>
            </a:r>
            <a:r>
              <a:rPr lang="en-GB"/>
              <a:t> 60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Alaotsikko</a:t>
            </a:r>
            <a:r>
              <a:rPr lang="en-GB"/>
              <a:t> 24 </a:t>
            </a:r>
            <a:r>
              <a:rPr lang="en-GB" err="1"/>
              <a:t>pt</a:t>
            </a:r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16.6.2023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0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9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6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8" r:id="rId4"/>
    <p:sldLayoutId id="2147483799" r:id="rId5"/>
    <p:sldLayoutId id="2147483800" r:id="rId6"/>
    <p:sldLayoutId id="2147483801" r:id="rId7"/>
    <p:sldLayoutId id="214748381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74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9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807" r:id="rId3"/>
    <p:sldLayoutId id="2147483714" r:id="rId4"/>
    <p:sldLayoutId id="2147483715" r:id="rId5"/>
    <p:sldLayoutId id="2147483716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806" r:id="rId5"/>
    <p:sldLayoutId id="21474837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6.10.2023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61516D5-0AAA-DE78-E828-72FCAD04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err="1"/>
              <a:t>Click</a:t>
            </a:r>
            <a:r>
              <a:rPr lang="fi-FI" noProof="0"/>
              <a:t> to </a:t>
            </a:r>
            <a:r>
              <a:rPr lang="fi-FI" noProof="0" err="1"/>
              <a:t>edit</a:t>
            </a:r>
            <a:r>
              <a:rPr lang="fi-FI" noProof="0"/>
              <a:t> Master </a:t>
            </a:r>
            <a:r>
              <a:rPr lang="fi-FI" noProof="0" err="1"/>
              <a:t>titlestyle</a:t>
            </a:r>
            <a:endParaRPr lang="fi-FI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6F9587-735F-C8FE-1B9D-811387FA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428750"/>
            <a:ext cx="11205372" cy="45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err="1"/>
              <a:t>Edit</a:t>
            </a:r>
            <a:r>
              <a:rPr lang="fi-FI" noProof="0"/>
              <a:t> Master </a:t>
            </a:r>
            <a:r>
              <a:rPr lang="fi-FI" noProof="0" err="1"/>
              <a:t>textstyles</a:t>
            </a:r>
            <a:endParaRPr lang="fi-FI" noProof="0"/>
          </a:p>
          <a:p>
            <a:pPr lvl="1"/>
            <a:r>
              <a:rPr lang="fi-FI" noProof="0"/>
              <a:t>Second </a:t>
            </a:r>
            <a:r>
              <a:rPr lang="fi-FI" noProof="0" err="1"/>
              <a:t>level</a:t>
            </a:r>
            <a:endParaRPr lang="fi-FI" noProof="0"/>
          </a:p>
          <a:p>
            <a:pPr lvl="2"/>
            <a:r>
              <a:rPr lang="fi-FI" noProof="0"/>
              <a:t>Third </a:t>
            </a:r>
            <a:r>
              <a:rPr lang="fi-FI" noProof="0" err="1"/>
              <a:t>level</a:t>
            </a:r>
            <a:endParaRPr lang="fi-FI" noProof="0"/>
          </a:p>
          <a:p>
            <a:pPr lvl="3"/>
            <a:r>
              <a:rPr lang="fi-FI" noProof="0" err="1"/>
              <a:t>Fourthlevel</a:t>
            </a:r>
            <a:endParaRPr lang="fi-FI" noProof="0"/>
          </a:p>
          <a:p>
            <a:pPr lvl="4"/>
            <a:r>
              <a:rPr lang="fi-FI" noProof="0" err="1"/>
              <a:t>Fifthlevel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1759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675C3-A68A-494B-A887-BB4F9C59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4F11B-CC2F-4841-B144-357C828B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299308"/>
            <a:ext cx="11205372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 Black" panose="020B0A04020102020204" pitchFamily="34" charset="0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 Black" panose="020B0A04020102020204" pitchFamily="34" charset="0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 Black" panose="020B0A04020102020204" pitchFamily="34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3D45F-BBF9-4E55-9C34-22653BDEAC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3900"/>
            <a:ext cx="2305785" cy="37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0">
          <a:solidFill>
            <a:schemeClr val="tx1"/>
          </a:solidFill>
          <a:latin typeface="Arial Black" panose="020B0A04020102020204" pitchFamily="34" charset="0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675C3-A68A-494B-A887-BB4F9C59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4F11B-CC2F-4841-B144-357C828B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299308"/>
            <a:ext cx="11205372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6.10.2023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F5E9F-A37F-4244-A1FD-705A898F7F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668" y="6242935"/>
            <a:ext cx="231755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0">
          <a:solidFill>
            <a:schemeClr val="tx1"/>
          </a:solidFill>
          <a:latin typeface="Poppins ExtraBold" panose="00000900000000000000" pitchFamily="2" charset="0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Poppins ExtraLight" panose="00000300000000000000" pitchFamily="2" charset="0"/>
          <a:ea typeface="+mn-ea"/>
          <a:cs typeface="Poppins ExtraLight" panose="000003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oppins ExtraLight" panose="00000300000000000000" pitchFamily="2" charset="0"/>
          <a:ea typeface="+mn-ea"/>
          <a:cs typeface="Poppins ExtraLight" panose="000003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oppins ExtraLight" panose="00000300000000000000" pitchFamily="2" charset="0"/>
          <a:ea typeface="+mn-ea"/>
          <a:cs typeface="Poppins ExtraLight" panose="000003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oppins ExtraLight" panose="00000300000000000000" pitchFamily="2" charset="0"/>
          <a:ea typeface="+mn-ea"/>
          <a:cs typeface="Poppins ExtraLight" panose="000003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oppins ExtraLight" panose="00000300000000000000" pitchFamily="2" charset="0"/>
          <a:ea typeface="+mn-ea"/>
          <a:cs typeface="Poppins ExtraLight" panose="000003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B460-9657-981D-6708-0686F2DEF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335" y="1210389"/>
            <a:ext cx="7158644" cy="2387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i-FI" sz="4000" dirty="0">
                <a:solidFill>
                  <a:srgbClr val="000000"/>
                </a:solidFill>
              </a:rPr>
              <a:t>Tilannekatsaus hyvinvointialueen talouteen sekä Talousarvion 2024 </a:t>
            </a:r>
            <a:r>
              <a:rPr lang="fi-FI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 taloussuunnitelman 2024 -2026 valmistelu</a:t>
            </a:r>
            <a:endParaRPr lang="fi-FI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09CAD-CC83-7045-194A-7EEA012F6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422" y="4610862"/>
            <a:ext cx="6508102" cy="175479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fi-FI" sz="2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 Light"/>
              </a:rPr>
              <a:t>Nuorisovaltuusto 11.10.2023</a:t>
            </a:r>
            <a:endParaRPr lang="fi-FI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200" dirty="0">
                <a:solidFill>
                  <a:srgbClr val="000000"/>
                </a:solidFill>
                <a:latin typeface="Calibri"/>
                <a:cs typeface="Calibri Light"/>
              </a:rPr>
              <a:t>Hanna Heinikainen, talousjohtaja</a:t>
            </a:r>
          </a:p>
        </p:txBody>
      </p:sp>
    </p:spTree>
    <p:extLst>
      <p:ext uri="{BB962C8B-B14F-4D97-AF65-F5344CB8AC3E}">
        <p14:creationId xmlns:p14="http://schemas.microsoft.com/office/powerpoint/2010/main" val="397486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C5208E-B91D-2CDD-E092-1B5EB2FC9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7" y="158615"/>
            <a:ext cx="10649258" cy="831736"/>
          </a:xfrm>
        </p:spPr>
        <p:txBody>
          <a:bodyPr>
            <a:noAutofit/>
          </a:bodyPr>
          <a:lstStyle/>
          <a:p>
            <a:r>
              <a:rPr lang="fi-FI" sz="3100" dirty="0"/>
              <a:t>Talousarvion toteutuminen 2. osavuosikatsaus 2023</a:t>
            </a:r>
            <a:br>
              <a:rPr lang="fi-FI" sz="3100" dirty="0"/>
            </a:br>
            <a:r>
              <a:rPr lang="fi-FI" sz="3100" dirty="0"/>
              <a:t>Hyvinvointialueen käyttötalous yhteensä  </a:t>
            </a:r>
            <a:endParaRPr lang="fi-FI" sz="3100" dirty="0">
              <a:solidFill>
                <a:srgbClr val="FF0000"/>
              </a:solidFill>
            </a:endParaRPr>
          </a:p>
        </p:txBody>
      </p:sp>
      <p:sp>
        <p:nvSpPr>
          <p:cNvPr id="8" name="Sisällön paikkamerkki 6">
            <a:extLst>
              <a:ext uri="{FF2B5EF4-FFF2-40B4-BE49-F238E27FC236}">
                <a16:creationId xmlns:a16="http://schemas.microsoft.com/office/drawing/2014/main" id="{B0868AB5-6B91-C8BE-442F-1A0329F9B8E9}"/>
              </a:ext>
            </a:extLst>
          </p:cNvPr>
          <p:cNvSpPr txBox="1">
            <a:spLocks/>
          </p:cNvSpPr>
          <p:nvPr/>
        </p:nvSpPr>
        <p:spPr>
          <a:xfrm>
            <a:off x="211860" y="3616506"/>
            <a:ext cx="11477058" cy="311196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tx1"/>
                </a:solidFill>
                <a:latin typeface="Poppins ExtraLight" panose="00000300000000000000" pitchFamily="2" charset="0"/>
                <a:ea typeface="+mn-ea"/>
                <a:cs typeface="Poppins ExtraLight" panose="000003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oppins ExtraLight" panose="00000300000000000000" pitchFamily="2" charset="0"/>
                <a:ea typeface="+mn-ea"/>
                <a:cs typeface="Poppins ExtraLight" panose="000003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oppins ExtraLight" panose="00000300000000000000" pitchFamily="2" charset="0"/>
                <a:ea typeface="+mn-ea"/>
                <a:cs typeface="Poppins ExtraLight" panose="000003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oppins ExtraLight" panose="00000300000000000000" pitchFamily="2" charset="0"/>
                <a:ea typeface="+mn-ea"/>
                <a:cs typeface="Poppins ExtraLight" panose="000003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Poppins ExtraLight" panose="00000300000000000000" pitchFamily="2" charset="0"/>
                <a:ea typeface="+mn-ea"/>
                <a:cs typeface="Poppins ExtraLight" panose="000003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fi-FI" sz="1200" b="1" dirty="0">
                <a:solidFill>
                  <a:srgbClr val="080808"/>
                </a:solidFill>
                <a:latin typeface="+mn-lt"/>
                <a:cs typeface="Calibri Light"/>
              </a:rPr>
              <a:t>Merkittävimmät talousarviopoikkeamat ennusteessa 2023 syntyvät henkilöstömenoista, työvoiman vuokrauksesta ja palvelujen ostoista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i-FI" sz="1200" b="1" dirty="0">
              <a:solidFill>
                <a:srgbClr val="080808"/>
              </a:solidFill>
              <a:latin typeface="+mn-lt"/>
              <a:cs typeface="Calibri Light"/>
            </a:endParaRPr>
          </a:p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cs typeface="Calibri Light"/>
              </a:rPr>
              <a:t>Henkilöstömenot ja työvoiman vuokraus</a:t>
            </a:r>
            <a:endParaRPr lang="fi-FI" dirty="0">
              <a:solidFill>
                <a:srgbClr val="080808"/>
              </a:solidFill>
              <a:cs typeface="Calibri Light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Hyvinvointialueen henkilöstö koostuu hyvinvointialueelle palkatuista henkilöistä ja vuokratyövoimasta. Henkilöstön käyttöä seurataan kokonaisuutena.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Henkilöstömenojen arvioidaan alittavan 8,5 M€:la talousarvion, johtuen tammi-kesäkuussa täyttämättä olleista vakansseista. Vuokratyön kustannukset ovat olleet 13,7 M€. *. 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i-FI" sz="1200" dirty="0">
              <a:solidFill>
                <a:srgbClr val="080808"/>
              </a:solidFill>
              <a:latin typeface="+mn-lt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cs typeface="Calibri Light"/>
              </a:rPr>
              <a:t>Palvelujen ostot</a:t>
            </a:r>
            <a:r>
              <a:rPr lang="fi-FI" sz="1200" b="1" dirty="0">
                <a:solidFill>
                  <a:srgbClr val="080808"/>
                </a:solidFill>
                <a:latin typeface="+mn-lt"/>
                <a:cs typeface="Calibri Light"/>
              </a:rPr>
              <a:t> </a:t>
            </a:r>
            <a:endParaRPr lang="fi-FI" sz="1200" b="1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cs typeface="Calibri Light"/>
              </a:rPr>
              <a:t>Palvelujen ostoissa ylitysuhka 54,4 M€ aiheutuu pääosin asiakaspalvelujen palvelutarpeen kasvusta ja hinnankorotuksista, joiden yhteisvaikutus n. 38,9 M€.</a:t>
            </a:r>
            <a:endParaRPr lang="fi-FI" sz="12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cs typeface="Calibri Light"/>
            </a:endParaRPr>
          </a:p>
          <a:p>
            <a:pPr lvl="1">
              <a:spcBef>
                <a:spcPts val="0"/>
              </a:spcBef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cs typeface="Calibri Light"/>
              </a:rPr>
              <a:t>Lasten, nuorten ja perheiden palvelut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cs typeface="Calibri Light"/>
              </a:rPr>
              <a:t>:</a:t>
            </a: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 14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cs typeface="Calibri Light"/>
              </a:rPr>
              <a:t>,1 M€: </a:t>
            </a: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mm. asiakaspalveluiden ostoista muodostuu ylitysuhkaa 12 M€:a, johtuen mm.  palvelutarpeen kasvusta ja muutoksesta sekä hinnankorotuksista.</a:t>
            </a:r>
            <a:endParaRPr lang="fi-FI" sz="1200" b="1" dirty="0">
              <a:solidFill>
                <a:srgbClr val="080808"/>
              </a:solidFill>
              <a:latin typeface="+mn-lt"/>
              <a:cs typeface="Calibri Light" panose="020F03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fi-FI" sz="1200" b="1" dirty="0">
                <a:solidFill>
                  <a:srgbClr val="080808"/>
                </a:solidFill>
                <a:latin typeface="+mn-lt"/>
                <a:cs typeface="Calibri Light"/>
              </a:rPr>
              <a:t>Aikuissosiaalityö ja vammaispalvelut: </a:t>
            </a: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8,5 M€, joka koostuu palvelutarpeen kasvusta ja hinnankorotuksista mm. aikuisten asumispalvelut 3,0M€, vammaisten asumispalvelut ja työ- ja päivätoiminta </a:t>
            </a:r>
            <a:r>
              <a:rPr lang="fi-FI" sz="1200" dirty="0">
                <a:solidFill>
                  <a:srgbClr val="000000"/>
                </a:solidFill>
                <a:latin typeface="+mn-lt"/>
                <a:cs typeface="Calibri Light"/>
              </a:rPr>
              <a:t>1,7 M€, nuorten sosiaalityö ja jälkihuolto 0,8 M€. </a:t>
            </a:r>
          </a:p>
          <a:p>
            <a:pPr lvl="1">
              <a:spcBef>
                <a:spcPts val="0"/>
              </a:spcBef>
              <a:defRPr/>
            </a:pPr>
            <a:r>
              <a:rPr lang="fi-FI" sz="1200" b="1" dirty="0">
                <a:solidFill>
                  <a:schemeClr val="accent4"/>
                </a:solidFill>
                <a:latin typeface="+mn-lt"/>
                <a:cs typeface="Calibri Light"/>
              </a:rPr>
              <a:t>Vanhuspalvelut: 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Calibri"/>
                <a:cs typeface="Poppins ExtraLight"/>
              </a:rPr>
              <a:t>10,1 M€, johtuen mm. palvelutarpeen kasvusta ja hinnankorotuksista ympärivuorokautisessa asumispalvelussa (ylitys 6,0 M€).</a:t>
            </a:r>
          </a:p>
          <a:p>
            <a:pPr lvl="1">
              <a:spcBef>
                <a:spcPts val="0"/>
              </a:spcBef>
              <a:defRPr/>
            </a:pPr>
            <a:r>
              <a:rPr lang="fi-FI" sz="1200" b="1" dirty="0">
                <a:solidFill>
                  <a:srgbClr val="080808"/>
                </a:solidFill>
                <a:latin typeface="+mn-lt"/>
                <a:cs typeface="Calibri Light"/>
              </a:rPr>
              <a:t>Terveydenhuolto: </a:t>
            </a: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Palvelujen ostojen ennustetaan ylittävän talousarvion 6,2 M€:</a:t>
            </a:r>
            <a:r>
              <a:rPr lang="fi-FI" sz="1200" dirty="0" err="1">
                <a:solidFill>
                  <a:srgbClr val="080808"/>
                </a:solidFill>
                <a:latin typeface="+mn-lt"/>
                <a:cs typeface="Calibri Light"/>
              </a:rPr>
              <a:t>lla</a:t>
            </a:r>
            <a:r>
              <a:rPr lang="fi-FI" sz="1200" dirty="0">
                <a:solidFill>
                  <a:srgbClr val="080808"/>
                </a:solidFill>
                <a:latin typeface="+mn-lt"/>
                <a:cs typeface="Calibri Light"/>
              </a:rPr>
              <a:t>. Suurimmat ylitykset muodostuvat Kaunialan sairaalapalvelujen ostoista 0,5 M€ ja pääkaupunkiseudun päivystyspalveluista (mm. Jorvi ja Lastensairaala 0,2 M €), työvoiman vuokrauksen toteumasta sekä muista pienemmistä eristä.</a:t>
            </a:r>
          </a:p>
          <a:p>
            <a:pPr lvl="1">
              <a:spcBef>
                <a:spcPts val="0"/>
              </a:spcBef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 Light"/>
              </a:rPr>
              <a:t>HVA-johto ja konsernipalvelut:</a:t>
            </a:r>
            <a:r>
              <a:rPr lang="fi-FI" sz="1200" dirty="0">
                <a:latin typeface="+mn-lt"/>
                <a:cs typeface="Calibri Light"/>
              </a:rPr>
              <a:t> 12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 Light"/>
              </a:rPr>
              <a:t>,4 M€, johtuen pääosin tietohallinnon ylityksestä 10,1 M€</a:t>
            </a:r>
            <a:endParaRPr lang="fi-FI" sz="1200" dirty="0">
              <a:latin typeface="+mn-lt"/>
              <a:cs typeface="Calibri Light"/>
            </a:endParaRPr>
          </a:p>
          <a:p>
            <a:pPr lvl="1">
              <a:spcBef>
                <a:spcPts val="0"/>
              </a:spcBef>
              <a:defRPr/>
            </a:pPr>
            <a:endParaRPr lang="fi-FI" sz="1200" b="1" dirty="0">
              <a:solidFill>
                <a:srgbClr val="080808"/>
              </a:solidFill>
              <a:latin typeface="+mn-lt"/>
              <a:cs typeface="Calibri Light" panose="020F03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fi-FI" sz="1200" b="1" dirty="0">
              <a:solidFill>
                <a:prstClr val="black"/>
              </a:solidFill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279EB9D5-C574-736E-1B23-3177919E106B}"/>
              </a:ext>
            </a:extLst>
          </p:cNvPr>
          <p:cNvSpPr/>
          <p:nvPr/>
        </p:nvSpPr>
        <p:spPr>
          <a:xfrm>
            <a:off x="7184631" y="6391760"/>
            <a:ext cx="4526783" cy="4458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100">
                <a:solidFill>
                  <a:schemeClr val="accent4"/>
                </a:solidFill>
              </a:rPr>
              <a:t>*Vuokratyön käyttö palvelujen ostoissa yllä olevassa taulukossa</a:t>
            </a:r>
          </a:p>
          <a:p>
            <a:r>
              <a:rPr lang="fi-FI" sz="1100">
                <a:solidFill>
                  <a:schemeClr val="accent4"/>
                </a:solidFill>
              </a:rPr>
              <a:t>**  Aluehallitus 5.9. hyvinvointialuejohtajan viranhaltijapäätös talousarviomuutokset, talousarvioerien tarkennus.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E818DEA-647B-8AC6-334C-2B6C47C2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86" y="990350"/>
            <a:ext cx="10777349" cy="22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7DDD4F-2ACB-9660-6215-5FDE1D17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90" y="538309"/>
            <a:ext cx="10260000" cy="760395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dirty="0">
                <a:latin typeface="Calibri"/>
                <a:ea typeface="Calibri"/>
                <a:cs typeface="Calibri"/>
              </a:rPr>
              <a:t>Talousarvio 2023 / tuloslaskelma 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Sisällön paikkamerkki 3">
            <a:extLst>
              <a:ext uri="{FF2B5EF4-FFF2-40B4-BE49-F238E27FC236}">
                <a16:creationId xmlns:a16="http://schemas.microsoft.com/office/drawing/2014/main" id="{111E6021-DE9A-8C0A-4DCB-6167A0CB9A48}"/>
              </a:ext>
            </a:extLst>
          </p:cNvPr>
          <p:cNvSpPr txBox="1">
            <a:spLocks/>
          </p:cNvSpPr>
          <p:nvPr/>
        </p:nvSpPr>
        <p:spPr>
          <a:xfrm>
            <a:off x="6842012" y="1140180"/>
            <a:ext cx="4353352" cy="5356459"/>
          </a:xfrm>
          <a:prstGeom prst="rect">
            <a:avLst/>
          </a:prstGeom>
          <a:ln>
            <a:noFill/>
          </a:ln>
        </p:spPr>
        <p:txBody>
          <a:bodyPr vert="horz" lIns="91440" tIns="108000" rIns="10800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fi-FI" sz="1400" dirty="0">
                <a:latin typeface="Calibri"/>
                <a:cs typeface="Calibri Light"/>
              </a:rPr>
              <a:t>Tuloslaskelmaosa - sitovuustaso on vuosikate. 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fi-FI" sz="1400" dirty="0">
                <a:latin typeface="Calibri"/>
                <a:cs typeface="Calibri Light"/>
              </a:rPr>
              <a:t>Talousarvion 2023 hyväksymisen (AV 20.12.2022) jälkeen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fi-FI" sz="1400" dirty="0">
                <a:latin typeface="Calibri"/>
                <a:cs typeface="Calibri Light"/>
              </a:rPr>
              <a:t>Valtiovarainministeriö on tarkentanut hyvinvointialueen nettorahoitusta 20.1.2023 ja 3.3.2023 </a:t>
            </a:r>
            <a:endParaRPr lang="fi-FI" sz="1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fi-FI" sz="1400" dirty="0">
                <a:latin typeface="Calibri"/>
                <a:cs typeface="Calibri Light"/>
              </a:rPr>
              <a:t>Lisäksi on saatu ennakkotieto rahoituslaki 617/2021, 10 § mukaisen kerta-korvauserän määrästä (ennakkotieto 35,9 M€), joka on otettu huomioon ennusteessa 2023</a:t>
            </a:r>
          </a:p>
          <a:p>
            <a:pPr marL="0" indent="0">
              <a:lnSpc>
                <a:spcPct val="110000"/>
              </a:lnSpc>
              <a:buNone/>
            </a:pPr>
            <a:endParaRPr lang="fi-FI" sz="1400" dirty="0">
              <a:latin typeface="Calibri"/>
              <a:ea typeface="Times New Roman" panose="02020603050405020304" pitchFamily="18" charset="0"/>
              <a:cs typeface="Calibri Ligh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i-FI" sz="1400" dirty="0">
                <a:latin typeface="Calibri"/>
                <a:ea typeface="Times New Roman" panose="02020603050405020304" pitchFamily="18" charset="0"/>
                <a:cs typeface="Calibri Light"/>
              </a:rPr>
              <a:t>Tuloslaskelman osalta </a:t>
            </a:r>
            <a:r>
              <a:rPr lang="fi-FI" sz="1400" dirty="0">
                <a:latin typeface="Calibri"/>
                <a:cs typeface="Calibri Light"/>
              </a:rPr>
              <a:t>muutokset talousarvioon esitetään aluehallitukselle ja  aluevaltuustolle, kun valtion rahoitus vuodelle 2023 varmentuu, kuitenkin siten, että aluevaltuusto ehtii käsitellä muutosehdotukset talousarviovuoden aikana (hallintosääntö § 79)</a:t>
            </a:r>
            <a:endParaRPr lang="fi-FI" sz="1400" dirty="0">
              <a:latin typeface="Times New Roman" panose="02020603050405020304" pitchFamily="18" charset="0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AA343DB-2A3B-B318-C602-3585942A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3783" y="6377053"/>
            <a:ext cx="4114800" cy="365125"/>
          </a:xfrm>
        </p:spPr>
        <p:txBody>
          <a:bodyPr/>
          <a:lstStyle/>
          <a:p>
            <a:endParaRPr lang="fi-FI"/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id="{046E1B14-7142-F74F-29F8-5845219BEC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513" y="1298704"/>
          <a:ext cx="5492824" cy="488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060860" imgH="4502099" progId="Excel.Sheet.12">
                  <p:embed/>
                </p:oleObj>
              </mc:Choice>
              <mc:Fallback>
                <p:oleObj name="Worksheet" r:id="rId2" imgW="5060860" imgH="4502099" progId="Excel.Sheet.12">
                  <p:embed/>
                  <p:pic>
                    <p:nvPicPr>
                      <p:cNvPr id="3" name="Objekti 2">
                        <a:extLst>
                          <a:ext uri="{FF2B5EF4-FFF2-40B4-BE49-F238E27FC236}">
                            <a16:creationId xmlns:a16="http://schemas.microsoft.com/office/drawing/2014/main" id="{046E1B14-7142-F74F-29F8-5845219BE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1513" y="1298704"/>
                        <a:ext cx="5492824" cy="4886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22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A248D4-CF86-AA53-1128-DB52828D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83" y="112206"/>
            <a:ext cx="10260000" cy="55034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i-FI" sz="3400"/>
              <a:t>Talousarvion 2024 valmistelu, syksyn 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EC9597-DD20-282A-BA6F-66519538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83" y="778618"/>
            <a:ext cx="11177908" cy="55663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1300" b="1" u="sng" dirty="0">
                <a:latin typeface="+mn-lt"/>
              </a:rPr>
              <a:t>Syyskuu</a:t>
            </a:r>
          </a:p>
          <a:p>
            <a:pPr marL="0" indent="0">
              <a:buNone/>
            </a:pPr>
            <a:r>
              <a:rPr lang="fi-FI" sz="1300" dirty="0">
                <a:solidFill>
                  <a:schemeClr val="tx1">
                    <a:lumMod val="65000"/>
                  </a:schemeClr>
                </a:solidFill>
                <a:latin typeface="+mn-lt"/>
              </a:rPr>
              <a:t>Osavuosikatsaus (Q2) aluehallituksessa ………………………………………………………………………………………………………………………………………. Ti 5.9.</a:t>
            </a:r>
          </a:p>
          <a:p>
            <a:pPr marL="0" indent="0">
              <a:buNone/>
            </a:pPr>
            <a:r>
              <a:rPr lang="fi-FI" sz="1300" dirty="0">
                <a:latin typeface="+mn-lt"/>
              </a:rPr>
              <a:t>Aluevaltuuston talous- ja strategiaseminaari ………………………………………………………………………………………………………………………………. Ma 25.9.</a:t>
            </a:r>
            <a:endParaRPr lang="fi-FI" sz="1300" b="1" i="1" u="sng" dirty="0">
              <a:latin typeface="+mn-lt"/>
            </a:endParaRPr>
          </a:p>
          <a:p>
            <a:pPr marL="0" indent="0">
              <a:buNone/>
            </a:pPr>
            <a:r>
              <a:rPr lang="fi-FI" sz="1300" b="1" u="sng" dirty="0">
                <a:latin typeface="+mn-lt"/>
              </a:rPr>
              <a:t>Lokakuu</a:t>
            </a:r>
          </a:p>
          <a:p>
            <a:pPr marL="0" indent="0">
              <a:buNone/>
            </a:pPr>
            <a:r>
              <a:rPr lang="fi-FI" sz="1300" dirty="0">
                <a:latin typeface="+mn-lt"/>
              </a:rPr>
              <a:t>Hyvinvointialuejohtajan talousarvion julkaiseminen (aluevaltuusto ja tiedotusvälineet)………………………………………………………………. Ti 24.10.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300" dirty="0">
                <a:latin typeface="+mn-lt"/>
              </a:rPr>
              <a:t>	</a:t>
            </a:r>
            <a:r>
              <a:rPr lang="fi-FI" sz="1300" i="1" dirty="0">
                <a:latin typeface="+mn-lt"/>
              </a:rPr>
              <a:t>kysymysten ja selvityspyyntöjen lomake valtuustoryhmille </a:t>
            </a:r>
          </a:p>
          <a:p>
            <a:pPr marL="0" indent="0">
              <a:buNone/>
            </a:pPr>
            <a:r>
              <a:rPr lang="fi-FI" sz="1300" dirty="0">
                <a:solidFill>
                  <a:schemeClr val="tx1">
                    <a:lumMod val="65000"/>
                  </a:schemeClr>
                </a:solidFill>
                <a:latin typeface="+mn-lt"/>
              </a:rPr>
              <a:t>Aluehallituksen seminaari </a:t>
            </a:r>
            <a:r>
              <a:rPr lang="fi-FI" sz="1200" dirty="0">
                <a:solidFill>
                  <a:schemeClr val="tx1">
                    <a:lumMod val="65000"/>
                  </a:schemeClr>
                </a:solidFill>
                <a:latin typeface="+mn-lt"/>
              </a:rPr>
              <a:t>…………………………………………………………………………………………………………………………………………………………………………</a:t>
            </a:r>
            <a:r>
              <a:rPr lang="fi-FI" sz="1300" dirty="0">
                <a:solidFill>
                  <a:schemeClr val="tx1">
                    <a:lumMod val="65000"/>
                  </a:schemeClr>
                </a:solidFill>
                <a:latin typeface="+mn-lt"/>
              </a:rPr>
              <a:t> To-pe 26.-27.10.</a:t>
            </a:r>
          </a:p>
          <a:p>
            <a:pPr marL="0" indent="0">
              <a:buNone/>
            </a:pPr>
            <a:r>
              <a:rPr lang="fi-FI" sz="1300" b="1" u="sng" dirty="0">
                <a:latin typeface="+mn-lt"/>
              </a:rPr>
              <a:t>Marraskuu</a:t>
            </a:r>
          </a:p>
          <a:p>
            <a:pPr marL="0" indent="0">
              <a:buNone/>
            </a:pPr>
            <a:r>
              <a:rPr lang="fi-FI" sz="1300" dirty="0">
                <a:solidFill>
                  <a:schemeClr val="tx1">
                    <a:lumMod val="65000"/>
                  </a:schemeClr>
                </a:solidFill>
                <a:latin typeface="+mn-lt"/>
              </a:rPr>
              <a:t>Osavuosikatsaus (Q 3) aluehallituksessa ………………………………………………………………………………………………………………………………………. Ti 7.11. </a:t>
            </a:r>
            <a:endParaRPr lang="fi-FI" sz="1300" b="1" dirty="0">
              <a:solidFill>
                <a:schemeClr val="tx1">
                  <a:lumMod val="6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fi-FI" sz="1300" u="sng" dirty="0">
                <a:latin typeface="+mn-lt"/>
              </a:rPr>
              <a:t>Valtuustoryhmien talousarviota koskevat selvitykset ja neuvottelut</a:t>
            </a:r>
          </a:p>
          <a:p>
            <a:pPr marL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Valtuutettujen ja valtuustoryhmien kirjallisten kysymysten ja selvityspyyntöjen viimeinen jättöaika …………………………………….. Ti 31.10. klo 10</a:t>
            </a:r>
            <a:endParaRPr lang="fi-FI" sz="13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Hyvinvointialueen vastaukset valtuutettujen ja valtuustoryhmien kirjallisiin kysymyksiin ja selvityspyyntöihin ………….………….. Ma 6.11.</a:t>
            </a:r>
          </a:p>
          <a:p>
            <a:pPr marL="228600" lvl="1" indent="0" font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fi-FI" sz="1300" dirty="0">
                <a:solidFill>
                  <a:srgbClr val="000000"/>
                </a:solidFill>
                <a:latin typeface="+mn-lt"/>
              </a:rPr>
              <a:t>	 </a:t>
            </a:r>
            <a:r>
              <a:rPr lang="fi-FI" sz="1300" b="0" i="1" u="none" strike="noStrike" dirty="0" err="1">
                <a:solidFill>
                  <a:srgbClr val="000000"/>
                </a:solidFill>
                <a:effectLst/>
                <a:latin typeface="+mn-lt"/>
              </a:rPr>
              <a:t>ta</a:t>
            </a:r>
            <a:r>
              <a:rPr lang="fi-FI" sz="1300" b="0" i="1" u="none" strike="noStrike" dirty="0">
                <a:solidFill>
                  <a:srgbClr val="000000"/>
                </a:solidFill>
                <a:effectLst/>
                <a:latin typeface="+mn-lt"/>
              </a:rPr>
              <a:t>-muutosesityspohja valtuustoryhmille</a:t>
            </a:r>
            <a:endParaRPr lang="fi-FI" sz="1300" b="0" i="1" u="none" strike="noStrike" dirty="0">
              <a:effectLst/>
              <a:latin typeface="+mn-lt"/>
            </a:endParaRPr>
          </a:p>
          <a:p>
            <a:pPr marL="0" indent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i-FI" sz="1300" b="0" i="0" u="none" strike="noStrike" kern="1200" dirty="0">
              <a:solidFill>
                <a:schemeClr val="tx1">
                  <a:lumMod val="65000"/>
                </a:schemeClr>
              </a:solidFill>
              <a:effectLst/>
              <a:latin typeface="+mn-lt"/>
            </a:endParaRPr>
          </a:p>
          <a:p>
            <a:pPr marL="0" indent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b="0" i="0" u="none" strike="noStrike" kern="1200" dirty="0">
                <a:solidFill>
                  <a:schemeClr val="tx1">
                    <a:lumMod val="65000"/>
                  </a:schemeClr>
                </a:solidFill>
                <a:effectLst/>
                <a:latin typeface="+mn-lt"/>
              </a:rPr>
              <a:t>Aluehallituksen kokous: hyvinvointialuejohtajan talousarvioesitys merkitään tiedoksi ……………………………………………........................ Ti 7.11.</a:t>
            </a:r>
            <a:endParaRPr lang="fi-FI" sz="1300" b="0" i="0" u="none" strike="noStrike" dirty="0">
              <a:solidFill>
                <a:schemeClr val="tx1">
                  <a:lumMod val="65000"/>
                </a:schemeClr>
              </a:solidFill>
              <a:effectLst/>
              <a:latin typeface="+mn-lt"/>
            </a:endParaRPr>
          </a:p>
          <a:p>
            <a:pPr marL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Valtuustoryhmät palauttavat kootusti omat muutosesityksensä talousarvioesitykseen …………………………………………………………… To 9.11. klo 18</a:t>
            </a:r>
            <a:endParaRPr lang="fi-FI" sz="1300" b="0" i="0" u="none" strike="noStrike" dirty="0">
              <a:effectLst/>
              <a:latin typeface="+mn-lt"/>
            </a:endParaRPr>
          </a:p>
          <a:p>
            <a:pPr marL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Hyvinvointialue tekee muutosesityksistä koosteen aluehallituksen pöytäkunnalle ja valtuustoryhmien puheenjohtajille…………. Ti 14.11.</a:t>
            </a:r>
          </a:p>
          <a:p>
            <a:pPr marL="0" indent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i-FI" sz="1300" dirty="0">
              <a:solidFill>
                <a:srgbClr val="000000"/>
              </a:solidFill>
              <a:latin typeface="+mn-lt"/>
            </a:endParaRPr>
          </a:p>
          <a:p>
            <a:pPr marL="0" indent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dirty="0">
                <a:solidFill>
                  <a:srgbClr val="000000"/>
                </a:solidFill>
                <a:latin typeface="+mn-lt"/>
              </a:rPr>
              <a:t>Aluevaltuustoryhmien </a:t>
            </a: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kannanotot muutosesityksiin </a:t>
            </a:r>
            <a:r>
              <a:rPr lang="fi-FI" sz="1300" dirty="0">
                <a:solidFill>
                  <a:srgbClr val="000000"/>
                </a:solidFill>
                <a:latin typeface="+mn-lt"/>
              </a:rPr>
              <a:t>hyvinvointialuee</a:t>
            </a: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lle ……………………………………………………………………………………….. Pe 17.11. klo 10</a:t>
            </a:r>
            <a:endParaRPr lang="fi-FI" sz="1300" b="0" i="0" u="none" strike="noStrike" dirty="0">
              <a:effectLst/>
              <a:latin typeface="+mn-lt"/>
            </a:endParaRPr>
          </a:p>
          <a:p>
            <a:pPr marL="0" indent="0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b="0" i="0" u="none" strike="noStrike" kern="1200" dirty="0">
                <a:solidFill>
                  <a:srgbClr val="000000"/>
                </a:solidFill>
                <a:effectLst/>
                <a:latin typeface="+mn-lt"/>
              </a:rPr>
              <a:t>Talousarvio- ja taloussuunnitelmaneuvottelu (talousarvioneuvottelukunta) ……………………………………………..……………….…………………… Ti  21.11.</a:t>
            </a:r>
            <a:endParaRPr lang="fi-FI" sz="1300" b="0" i="0" u="none" strike="noStrike" kern="1200" dirty="0">
              <a:solidFill>
                <a:srgbClr val="000000"/>
              </a:solidFill>
              <a:effectLst/>
              <a:latin typeface="+mn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1300" b="0" i="0" dirty="0">
                <a:solidFill>
                  <a:srgbClr val="000000"/>
                </a:solidFill>
                <a:effectLst/>
                <a:latin typeface="+mn-lt"/>
                <a:cs typeface="Calibri" panose="020F0502020204030204" pitchFamily="34" charset="0"/>
              </a:rPr>
              <a:t>Aluehallituksen talousarviokokous, TS-esitys 2024–2026 ……………………………………………………………………………………………..…………………. Ti 28.11.</a:t>
            </a:r>
          </a:p>
          <a:p>
            <a:pPr marL="0" indent="0">
              <a:buNone/>
            </a:pPr>
            <a:r>
              <a:rPr lang="fi-FI" sz="1300" b="0" i="0" dirty="0">
                <a:solidFill>
                  <a:srgbClr val="000000"/>
                </a:solidFill>
                <a:effectLst/>
                <a:latin typeface="+mn-lt"/>
                <a:cs typeface="Calibri" panose="020F0502020204030204" pitchFamily="34" charset="0"/>
              </a:rPr>
              <a:t>Alustavan investointisuunnitelman tarkastelu hv-alueen ja ohjaavien ministeriöiden välisissä neuvotteluissa ..………………………………. Ma 27.11.</a:t>
            </a:r>
          </a:p>
          <a:p>
            <a:pPr marL="0" indent="0">
              <a:buNone/>
            </a:pPr>
            <a:r>
              <a:rPr lang="fi-FI" sz="1300" b="1" u="sng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Joulukuu</a:t>
            </a:r>
          </a:p>
          <a:p>
            <a:pPr marL="0" indent="0">
              <a:buNone/>
            </a:pPr>
            <a:r>
              <a:rPr lang="fi-FI" sz="1300" dirty="0">
                <a:latin typeface="+mn-lt"/>
                <a:cs typeface="Calibri" panose="020F0502020204030204" pitchFamily="34" charset="0"/>
              </a:rPr>
              <a:t>Aluevaltuuston talousarviokokous, TS 2024-2026 (ml. investointisuunnitelma) ……………………………………….………………………………………. Ti 12.12.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300" dirty="0">
                <a:latin typeface="+mn-lt"/>
                <a:cs typeface="Calibri" panose="020F0502020204030204" pitchFamily="34" charset="0"/>
              </a:rPr>
              <a:t>Investointisuunnitelmaa 2025-2028 koskevan esityksen toimittaminen ministeriöille (STM, SM ja VM), viimeistään………………………… Su 31.12.</a:t>
            </a:r>
          </a:p>
          <a:p>
            <a:pPr marL="0" indent="0">
              <a:buNone/>
            </a:pPr>
            <a:endParaRPr lang="fi-FI" sz="1500" b="0" i="0" u="none" strike="noStrike" kern="120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D4EA6627-04C0-9E5D-78DA-7F1597F86FEC}"/>
              </a:ext>
            </a:extLst>
          </p:cNvPr>
          <p:cNvSpPr/>
          <p:nvPr/>
        </p:nvSpPr>
        <p:spPr>
          <a:xfrm>
            <a:off x="1265107" y="3637427"/>
            <a:ext cx="145470" cy="9698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C0DACFB7-C859-D0A9-B2B4-1B41310AFB8C}"/>
              </a:ext>
            </a:extLst>
          </p:cNvPr>
          <p:cNvSpPr/>
          <p:nvPr/>
        </p:nvSpPr>
        <p:spPr>
          <a:xfrm>
            <a:off x="1265107" y="2062553"/>
            <a:ext cx="145470" cy="9698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0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2C1A8C38-85D2-DF40-6CB6-4B64C77EDCBE}"/>
              </a:ext>
            </a:extLst>
          </p:cNvPr>
          <p:cNvSpPr txBox="1"/>
          <p:nvPr/>
        </p:nvSpPr>
        <p:spPr>
          <a:xfrm>
            <a:off x="153909" y="6192570"/>
            <a:ext cx="3594226" cy="552262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fi-FI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5D137A3-8FE8-E8B4-BF69-6222F9E46AFB}"/>
              </a:ext>
            </a:extLst>
          </p:cNvPr>
          <p:cNvSpPr txBox="1"/>
          <p:nvPr/>
        </p:nvSpPr>
        <p:spPr>
          <a:xfrm>
            <a:off x="344039" y="1699032"/>
            <a:ext cx="10693550" cy="4493538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anchor="t">
            <a:spAutoFit/>
          </a:bodyPr>
          <a:lstStyle/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fi-FI" sz="2800" dirty="0">
                <a:solidFill>
                  <a:srgbClr val="080808"/>
                </a:solidFill>
                <a:cs typeface="Calibri" panose="020F0502020204030204"/>
              </a:rPr>
              <a:t>Hyvinvointialueiden tulee kattaa kertynyt alijäämä viimeistään vuonna 2026</a:t>
            </a:r>
          </a:p>
          <a:p>
            <a:pPr marL="285750" indent="-285750">
              <a:buFontTx/>
              <a:buChar char="-"/>
            </a:pPr>
            <a:endParaRPr lang="fi-FI" sz="2800" dirty="0">
              <a:solidFill>
                <a:srgbClr val="080808"/>
              </a:solidFill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fi-FI" sz="2800" dirty="0">
                <a:solidFill>
                  <a:srgbClr val="080808"/>
                </a:solidFill>
                <a:cs typeface="Calibri" panose="020F0502020204030204"/>
              </a:rPr>
              <a:t>Hyvinvointialueilla on perustuslakiin kirjattu perusoikeuksien turvaamisvelvollisuus (PL 22, 19.1. ja 19.3., 7 §:t). </a:t>
            </a:r>
          </a:p>
          <a:p>
            <a:pPr marL="285750" indent="-285750">
              <a:buFontTx/>
              <a:buChar char="-"/>
            </a:pPr>
            <a:endParaRPr lang="fi-FI" sz="2800" dirty="0">
              <a:solidFill>
                <a:srgbClr val="080808"/>
              </a:solidFill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fi-FI" sz="2800" dirty="0">
                <a:solidFill>
                  <a:srgbClr val="080808"/>
                </a:solidFill>
                <a:cs typeface="Calibri" panose="020F0502020204030204"/>
              </a:rPr>
              <a:t>Kummankin velvoitteen toteutuminen vaatisi Vantaan ja Keravan hyvinvointialueella  joko rahoituslaki § 10 mukaisen rahoituksen aikaistamista tai §11 mukaista lisärahoitusta</a:t>
            </a: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2FCDB2-3D3F-B60C-1FA6-65FECD96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39" y="706690"/>
            <a:ext cx="11324086" cy="571619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600" dirty="0" err="1">
                <a:latin typeface="Calibri"/>
                <a:cs typeface="Calibri"/>
              </a:rPr>
              <a:t>Talousarvio</a:t>
            </a:r>
            <a:r>
              <a:rPr lang="en-US" sz="3600" dirty="0">
                <a:latin typeface="Calibri"/>
                <a:cs typeface="Calibri"/>
              </a:rPr>
              <a:t>- ja </a:t>
            </a:r>
            <a:r>
              <a:rPr lang="en-US" sz="3600" dirty="0" err="1">
                <a:latin typeface="Calibri"/>
                <a:cs typeface="Calibri"/>
              </a:rPr>
              <a:t>taloussuunnitelmaehdotus</a:t>
            </a:r>
            <a:r>
              <a:rPr lang="en-US" sz="3600" dirty="0">
                <a:latin typeface="Calibri"/>
                <a:cs typeface="Calibri"/>
              </a:rPr>
              <a:t> 2024 – 2026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801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63D73165-4692-C32E-30DD-0B65FB8B0B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14879"/>
              </p:ext>
            </p:extLst>
          </p:nvPr>
        </p:nvGraphicFramePr>
        <p:xfrm>
          <a:off x="880533" y="981667"/>
          <a:ext cx="10430934" cy="534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i 4">
            <a:extLst>
              <a:ext uri="{FF2B5EF4-FFF2-40B4-BE49-F238E27FC236}">
                <a16:creationId xmlns:a16="http://schemas.microsoft.com/office/drawing/2014/main" id="{0A7ECADC-3303-B941-AE25-5B854910597F}"/>
              </a:ext>
            </a:extLst>
          </p:cNvPr>
          <p:cNvSpPr/>
          <p:nvPr/>
        </p:nvSpPr>
        <p:spPr>
          <a:xfrm>
            <a:off x="1647825" y="2305878"/>
            <a:ext cx="685800" cy="31109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1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2C1A8C38-85D2-DF40-6CB6-4B64C77EDCBE}"/>
              </a:ext>
            </a:extLst>
          </p:cNvPr>
          <p:cNvSpPr txBox="1"/>
          <p:nvPr/>
        </p:nvSpPr>
        <p:spPr>
          <a:xfrm>
            <a:off x="153909" y="6192570"/>
            <a:ext cx="3594226" cy="552262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fi-FI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5D137A3-8FE8-E8B4-BF69-6222F9E46AFB}"/>
              </a:ext>
            </a:extLst>
          </p:cNvPr>
          <p:cNvSpPr txBox="1"/>
          <p:nvPr/>
        </p:nvSpPr>
        <p:spPr>
          <a:xfrm>
            <a:off x="315463" y="1201993"/>
            <a:ext cx="11143897" cy="5586145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anchor="t">
            <a:spAutoFit/>
          </a:bodyPr>
          <a:lstStyle/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Vantaan ja Keravan hyvinvointialueen talousarvioehdotusluonnos 2024 perustuu vuoden 2023 toisen osavuosikatsauksen tietoihin</a:t>
            </a:r>
          </a:p>
          <a:p>
            <a:pPr marL="285750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Talouden toteutumisennusteeseen verrattuna ehdotettu toimintamenojen kasvu n. 7 – 7,5 %</a:t>
            </a: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pPr marL="742950" lvl="1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Henkilöstömenot;	</a:t>
            </a:r>
          </a:p>
          <a:p>
            <a:pPr marL="1200150" lvl="2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kaikki hyvinvointialueen henkilöstömenot siten, että kaikki vakanssit voidaan täyttää talousarvion puitteissa</a:t>
            </a:r>
          </a:p>
          <a:p>
            <a:pPr marL="1200150" lvl="2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työmarkkinajärjestöjen ratkaisujen mukaiset palkankorotukset 2022 – 2024</a:t>
            </a:r>
          </a:p>
          <a:p>
            <a:pPr marL="1657350" lvl="3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vaikutus henkilöstömenoihin 2022 - 2024 talousarvioon yhteensä n. 10,5 %</a:t>
            </a:r>
          </a:p>
          <a:p>
            <a:pPr marL="1200150" lvl="2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Hyvinvointialueen omat harmonisointi </a:t>
            </a:r>
            <a:r>
              <a:rPr lang="fi-FI" sz="1700" dirty="0" err="1">
                <a:solidFill>
                  <a:srgbClr val="080808"/>
                </a:solidFill>
                <a:cs typeface="Calibri" panose="020F0502020204030204"/>
              </a:rPr>
              <a:t>ym</a:t>
            </a: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 henkilöstön saatavuuteen liittyvät toimet</a:t>
            </a:r>
          </a:p>
          <a:p>
            <a:pPr marL="742950" lvl="1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Asiakaspalvelujen ostot</a:t>
            </a:r>
          </a:p>
          <a:p>
            <a:pPr marL="1200150" lvl="2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HUS / erikoissairaanhoidon menot </a:t>
            </a:r>
            <a:r>
              <a:rPr lang="fi-FI" sz="1700" dirty="0" err="1">
                <a:solidFill>
                  <a:srgbClr val="080808"/>
                </a:solidFill>
                <a:cs typeface="Calibri" panose="020F0502020204030204"/>
              </a:rPr>
              <a:t>HUSin</a:t>
            </a: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 esityksen mukaisina (HUS ennusteeseen 2023 verrattuna + 5,6 % )</a:t>
            </a:r>
          </a:p>
          <a:p>
            <a:pPr marL="1200150" lvl="2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muun palvelutoiminnan osalta + 6 %</a:t>
            </a:r>
          </a:p>
          <a:p>
            <a:pPr marL="1657350" lvl="3" indent="-285750">
              <a:buFontTx/>
              <a:buChar char="-"/>
            </a:pPr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Hinnankorotusesityksiä käsitellään parhaillaan – korotusesitysten tasot korkeimmillaan lähes 20 %</a:t>
            </a: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pPr lvl="1"/>
            <a:r>
              <a:rPr lang="fi-FI" sz="1700" dirty="0">
                <a:solidFill>
                  <a:srgbClr val="080808"/>
                </a:solidFill>
                <a:cs typeface="Calibri" panose="020F0502020204030204"/>
              </a:rPr>
              <a:t>-     Toimitilavuokrat  - arvioitu vuokratason korotus 3,1 %</a:t>
            </a: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  <a:p>
            <a:endParaRPr lang="fi-FI" sz="1700" dirty="0">
              <a:solidFill>
                <a:srgbClr val="080808"/>
              </a:solidFill>
              <a:cs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2FCDB2-3D3F-B60C-1FA6-65FECD96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4" y="219313"/>
            <a:ext cx="9919105" cy="571619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>
                <a:latin typeface="Calibri"/>
                <a:cs typeface="Calibri"/>
              </a:rPr>
              <a:t>Talousarvioehdotusluonnos</a:t>
            </a:r>
            <a:r>
              <a:rPr lang="en-US" dirty="0">
                <a:latin typeface="Calibri"/>
                <a:cs typeface="Calibri"/>
              </a:rPr>
              <a:t> 2024 </a:t>
            </a:r>
            <a:r>
              <a:rPr lang="en-US" dirty="0" err="1">
                <a:latin typeface="Calibri"/>
                <a:cs typeface="Calibri"/>
              </a:rPr>
              <a:t>lähtökohdat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1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2FCDB2-3D3F-B60C-1FA6-65FECD96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022" y="247650"/>
            <a:ext cx="9506453" cy="1214233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>
                <a:latin typeface="Calibri"/>
                <a:cs typeface="Calibri"/>
              </a:rPr>
              <a:t>Talousarvio</a:t>
            </a:r>
            <a:r>
              <a:rPr lang="en-US" dirty="0">
                <a:latin typeface="Calibri"/>
                <a:cs typeface="Calibri"/>
              </a:rPr>
              <a:t>- ja </a:t>
            </a:r>
            <a:r>
              <a:rPr lang="en-US" dirty="0" err="1">
                <a:latin typeface="Calibri"/>
                <a:cs typeface="Calibri"/>
              </a:rPr>
              <a:t>taloussuunnitelma</a:t>
            </a:r>
            <a:r>
              <a:rPr lang="en-US" dirty="0">
                <a:latin typeface="Calibri"/>
                <a:cs typeface="Calibri"/>
              </a:rPr>
              <a:t>-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>
                <a:latin typeface="Calibri"/>
                <a:cs typeface="Calibri"/>
              </a:rPr>
              <a:t>ehdotusluonnos</a:t>
            </a:r>
            <a:r>
              <a:rPr lang="en-US" dirty="0">
                <a:latin typeface="Calibri"/>
                <a:cs typeface="Calibri"/>
              </a:rPr>
              <a:t>  </a:t>
            </a:r>
            <a:r>
              <a:rPr lang="en-US" dirty="0" err="1">
                <a:latin typeface="Calibri"/>
                <a:cs typeface="Calibri"/>
              </a:rPr>
              <a:t>lyhyesti</a:t>
            </a:r>
            <a:endParaRPr lang="en-US" dirty="0"/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AB8C7131-C48C-34E5-4453-EBEBB9B3F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93313"/>
              </p:ext>
            </p:extLst>
          </p:nvPr>
        </p:nvGraphicFramePr>
        <p:xfrm>
          <a:off x="1152022" y="2312291"/>
          <a:ext cx="4876800" cy="3371850"/>
        </p:xfrm>
        <a:graphic>
          <a:graphicData uri="http://schemas.openxmlformats.org/drawingml/2006/table">
            <a:tbl>
              <a:tblPr/>
              <a:tblGrid>
                <a:gridCol w="1536700">
                  <a:extLst>
                    <a:ext uri="{9D8B030D-6E8A-4147-A177-3AD203B41FA5}">
                      <a16:colId xmlns:a16="http://schemas.microsoft.com/office/drawing/2014/main" val="322505283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08515484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9929989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5474697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836869977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ennustettu alijäämä 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1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683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Toimintatuotot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122 715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129 457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531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100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Toimintakulut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1 267 675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1 277 585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1 278 006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07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32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Toimintakate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-61 499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-1 144 960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-1 148 128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-1 145 184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606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12136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Valtionrahoitus ( vm 31.8.2023 )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1 070 367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1 121 000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1 171 445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933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48669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Palvelutuotannon turvaamiseen tarvittava lisärahoitus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49 460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769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887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Alijäämä rahoituserien ja poistojen jälkeen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-61 499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-84 722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-68 879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289220"/>
                  </a:ext>
                </a:extLst>
              </a:tr>
            </a:tbl>
          </a:graphicData>
        </a:graphic>
      </p:graphicFrame>
      <p:pic>
        <p:nvPicPr>
          <p:cNvPr id="2" name="Kuva 1">
            <a:extLst>
              <a:ext uri="{FF2B5EF4-FFF2-40B4-BE49-F238E27FC236}">
                <a16:creationId xmlns:a16="http://schemas.microsoft.com/office/drawing/2014/main" id="{4E53AF71-35B8-2634-E51F-01B6C2EB5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467" y="2312291"/>
            <a:ext cx="5271395" cy="346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2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00B3F-174D-6594-6275-2BBECDAB9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540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3685763299"/>
      </p:ext>
    </p:extLst>
  </p:cSld>
  <p:clrMapOvr>
    <a:masterClrMapping/>
  </p:clrMapOvr>
</p:sld>
</file>

<file path=ppt/theme/theme1.xml><?xml version="1.0" encoding="utf-8"?>
<a:theme xmlns:a="http://schemas.openxmlformats.org/drawingml/2006/main" name="Pää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itaati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iitos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Vakesote">
      <a:majorFont>
        <a:latin typeface="Poppins Black"/>
        <a:ea typeface=""/>
        <a:cs typeface=""/>
      </a:majorFont>
      <a:minorFont>
        <a:latin typeface="Poppins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Vakesote">
      <a:majorFont>
        <a:latin typeface="Poppins Black"/>
        <a:ea typeface=""/>
        <a:cs typeface=""/>
      </a:majorFont>
      <a:minorFont>
        <a:latin typeface="Poppins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72">
    <a:dk1>
      <a:srgbClr val="000000"/>
    </a:dk1>
    <a:lt1>
      <a:srgbClr val="FFFFFF"/>
    </a:lt1>
    <a:dk2>
      <a:srgbClr val="006475"/>
    </a:dk2>
    <a:lt2>
      <a:srgbClr val="F3F3F1"/>
    </a:lt2>
    <a:accent1>
      <a:srgbClr val="006475"/>
    </a:accent1>
    <a:accent2>
      <a:srgbClr val="365ABD"/>
    </a:accent2>
    <a:accent3>
      <a:srgbClr val="C48903"/>
    </a:accent3>
    <a:accent4>
      <a:srgbClr val="0098E8"/>
    </a:accent4>
    <a:accent5>
      <a:srgbClr val="1B396D"/>
    </a:accent5>
    <a:accent6>
      <a:srgbClr val="00959B"/>
    </a:accent6>
    <a:hlink>
      <a:srgbClr val="006475"/>
    </a:hlink>
    <a:folHlink>
      <a:srgbClr val="1A7483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04334a-7a6e-4263-9609-0d242ca1ee47">
      <Terms xmlns="http://schemas.microsoft.com/office/infopath/2007/PartnerControls"/>
    </lcf76f155ced4ddcb4097134ff3c332f>
    <TaxCatchAll xmlns="12d2ee93-6a61-4c93-b8d3-946151f18509" xsi:nil="true"/>
    <SharedWithUsers xmlns="12d2ee93-6a61-4c93-b8d3-946151f18509">
      <UserInfo>
        <DisplayName>Aronkytö Timo</DisplayName>
        <AccountId>37</AccountId>
        <AccountType/>
      </UserInfo>
      <UserInfo>
        <DisplayName>Liljeroos Riikka</DisplayName>
        <AccountId>34</AccountId>
        <AccountType/>
      </UserInfo>
      <UserInfo>
        <DisplayName>Hokkanen Mikko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22BAD91D3A74CBCAD3A5CC30D1602" ma:contentTypeVersion="10" ma:contentTypeDescription="Create a new document." ma:contentTypeScope="" ma:versionID="e791557e5b1ca4429e193169f164f475">
  <xsd:schema xmlns:xsd="http://www.w3.org/2001/XMLSchema" xmlns:xs="http://www.w3.org/2001/XMLSchema" xmlns:p="http://schemas.microsoft.com/office/2006/metadata/properties" xmlns:ns2="fd04334a-7a6e-4263-9609-0d242ca1ee47" xmlns:ns3="12d2ee93-6a61-4c93-b8d3-946151f18509" targetNamespace="http://schemas.microsoft.com/office/2006/metadata/properties" ma:root="true" ma:fieldsID="b07d314750d964ebc27e26500a74bb34" ns2:_="" ns3:_="">
    <xsd:import namespace="fd04334a-7a6e-4263-9609-0d242ca1ee47"/>
    <xsd:import namespace="12d2ee93-6a61-4c93-b8d3-946151f185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4334a-7a6e-4263-9609-0d242ca1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685aec-b611-4d42-aeb4-a50954e9c4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2ee93-6a61-4c93-b8d3-946151f185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e82030d-9a0c-4a05-b7bb-93c1e414df62}" ma:internalName="TaxCatchAll" ma:showField="CatchAllData" ma:web="12d2ee93-6a61-4c93-b8d3-946151f185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8146F2-30C0-4888-AD5D-51D7F20FED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47E153-9E63-4800-B50F-8D6327B2836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2d2ee93-6a61-4c93-b8d3-946151f18509"/>
    <ds:schemaRef ds:uri="http://purl.org/dc/elements/1.1/"/>
    <ds:schemaRef ds:uri="http://schemas.microsoft.com/office/2006/metadata/properties"/>
    <ds:schemaRef ds:uri="fd04334a-7a6e-4263-9609-0d242ca1ee4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64B348B-51D6-41AA-BF9F-C5A13FE00663}">
  <ds:schemaRefs>
    <ds:schemaRef ds:uri="12d2ee93-6a61-4c93-b8d3-946151f18509"/>
    <ds:schemaRef ds:uri="fd04334a-7a6e-4263-9609-0d242ca1ee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236</TotalTime>
  <Words>833</Words>
  <Application>Microsoft Office PowerPoint</Application>
  <PresentationFormat>Laajakuva</PresentationFormat>
  <Paragraphs>119</Paragraphs>
  <Slides>9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10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Poppins ExtraBold</vt:lpstr>
      <vt:lpstr>Poppins ExtraLight</vt:lpstr>
      <vt:lpstr>Poppins SemiBold</vt:lpstr>
      <vt:lpstr>Times New Roman</vt:lpstr>
      <vt:lpstr>Pääotsikot</vt:lpstr>
      <vt:lpstr>Sisällöt</vt:lpstr>
      <vt:lpstr>Väliotsikot</vt:lpstr>
      <vt:lpstr>Sitaatit</vt:lpstr>
      <vt:lpstr>Kiitos</vt:lpstr>
      <vt:lpstr>2_TULsote_ja_rakenneuudistus</vt:lpstr>
      <vt:lpstr>Custom Design</vt:lpstr>
      <vt:lpstr>1_TULsote_ja_rakenneuudistus</vt:lpstr>
      <vt:lpstr>TULsote_ja_rakenneuudistus</vt:lpstr>
      <vt:lpstr>Sisällöt</vt:lpstr>
      <vt:lpstr>Worksheet</vt:lpstr>
      <vt:lpstr>Tilannekatsaus hyvinvointialueen talouteen sekä Talousarvion 2024 ja taloussuunnitelman 2024 -2026 valmistelu</vt:lpstr>
      <vt:lpstr>Talousarvion toteutuminen 2. osavuosikatsaus 2023 Hyvinvointialueen käyttötalous yhteensä  </vt:lpstr>
      <vt:lpstr>  Talousarvio 2023 / tuloslaskelma </vt:lpstr>
      <vt:lpstr>Talousarvion 2024 valmistelu, syksyn aikataulu</vt:lpstr>
      <vt:lpstr>Talousarvio- ja taloussuunnitelmaehdotus 2024 – 2026 </vt:lpstr>
      <vt:lpstr>PowerPoint-esitys</vt:lpstr>
      <vt:lpstr>Talousarvioehdotusluonnos 2024 lähtökohdat</vt:lpstr>
      <vt:lpstr>Talousarvio- ja taloussuunnitelma- ehdotusluonnos  lyhyesti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Tikkanen</dc:creator>
  <cp:lastModifiedBy>Salosyrjä Henna</cp:lastModifiedBy>
  <cp:revision>8</cp:revision>
  <dcterms:created xsi:type="dcterms:W3CDTF">2023-02-07T09:28:02Z</dcterms:created>
  <dcterms:modified xsi:type="dcterms:W3CDTF">2023-10-06T09:18:03Z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Method">
    <vt:lpwstr>Standard</vt:lpwstr>
  </property>
  <property fmtid="{D5CDD505-2E9C-101B-9397-08002B2CF9AE}" pid="3" name="MSIP_Label_defa4170-0d19-0005-0004-bc88714345d2_Name">
    <vt:lpwstr>defa4170-0d19-0005-0004-bc88714345d2</vt:lpwstr>
  </property>
  <property fmtid="{D5CDD505-2E9C-101B-9397-08002B2CF9AE}" pid="4" name="MediaServiceImageTags">
    <vt:lpwstr/>
  </property>
  <property fmtid="{D5CDD505-2E9C-101B-9397-08002B2CF9AE}" pid="5" name="ContentTypeId">
    <vt:lpwstr>0x010100E3A22BAD91D3A74CBCAD3A5CC30D1602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ContentBits">
    <vt:lpwstr>0</vt:lpwstr>
  </property>
  <property fmtid="{D5CDD505-2E9C-101B-9397-08002B2CF9AE}" pid="8" name="MSIP_Label_defa4170-0d19-0005-0004-bc88714345d2_SetDate">
    <vt:lpwstr>2023-02-10T12:03:37Z</vt:lpwstr>
  </property>
  <property fmtid="{D5CDD505-2E9C-101B-9397-08002B2CF9AE}" pid="9" name="MSIP_Label_defa4170-0d19-0005-0004-bc88714345d2_ActionId">
    <vt:lpwstr>418f29a5-c218-44f3-a00c-d3d40f050407</vt:lpwstr>
  </property>
  <property fmtid="{D5CDD505-2E9C-101B-9397-08002B2CF9AE}" pid="10" name="MSIP_Label_defa4170-0d19-0005-0004-bc88714345d2_SiteId">
    <vt:lpwstr>7cbe7314-9eec-453e-aa25-b39667b2f68f</vt:lpwstr>
  </property>
</Properties>
</file>