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4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5.xml" ContentType="application/vnd.openxmlformats-officedocument.theme+xml"/>
  <Override PartName="/ppt/slideLayouts/slideLayout41.xml" ContentType="application/vnd.openxmlformats-officedocument.presentationml.slideLayout+xml"/>
  <Override PartName="/ppt/theme/theme6.xml" ContentType="application/vnd.openxmlformats-officedocument.theme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7.xml" ContentType="application/vnd.openxmlformats-officedocument.theme+xml"/>
  <Override PartName="/ppt/slideLayouts/slideLayout53.xml" ContentType="application/vnd.openxmlformats-officedocument.presentationml.slideLayout+xml"/>
  <Override PartName="/ppt/theme/theme8.xml" ContentType="application/vnd.openxmlformats-officedocument.theme+xml"/>
  <Override PartName="/ppt/slideLayouts/slideLayout54.xml" ContentType="application/vnd.openxmlformats-officedocument.presentationml.slideLayout+xml"/>
  <Override PartName="/ppt/theme/theme9.xml" ContentType="application/vnd.openxmlformats-officedocument.theme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2" r:id="rId4"/>
    <p:sldMasterId id="2147483724" r:id="rId5"/>
    <p:sldMasterId id="2147483691" r:id="rId6"/>
    <p:sldMasterId id="2147483757" r:id="rId7"/>
    <p:sldMasterId id="2147483790" r:id="rId8"/>
    <p:sldMasterId id="2147483813" r:id="rId9"/>
    <p:sldMasterId id="2147483660" r:id="rId10"/>
    <p:sldMasterId id="2147483685" r:id="rId11"/>
    <p:sldMasterId id="2147483648" r:id="rId12"/>
    <p:sldMasterId id="2147483668" r:id="rId13"/>
  </p:sldMasterIdLst>
  <p:notesMasterIdLst>
    <p:notesMasterId r:id="rId23"/>
  </p:notesMasterIdLst>
  <p:sldIdLst>
    <p:sldId id="256" r:id="rId14"/>
    <p:sldId id="291" r:id="rId15"/>
    <p:sldId id="413" r:id="rId16"/>
    <p:sldId id="315" r:id="rId17"/>
    <p:sldId id="2147376118" r:id="rId18"/>
    <p:sldId id="323" r:id="rId19"/>
    <p:sldId id="2147376119" r:id="rId20"/>
    <p:sldId id="2147376121" r:id="rId21"/>
    <p:sldId id="288" r:id="rId22"/>
  </p:sldIdLst>
  <p:sldSz cx="12192000" cy="6858000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142FBC-FA16-4371-8269-BFD7EF62F117}" v="3" dt="2023-09-28T11:55:44.1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3792" autoAdjust="0"/>
  </p:normalViewPr>
  <p:slideViewPr>
    <p:cSldViewPr snapToGrid="0">
      <p:cViewPr varScale="1">
        <p:scale>
          <a:sx n="67" d="100"/>
          <a:sy n="67" d="100"/>
        </p:scale>
        <p:origin x="62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Master" Target="slideMasters/slideMaster10.xml"/><Relationship Id="rId18" Type="http://schemas.openxmlformats.org/officeDocument/2006/relationships/slide" Target="slides/slide5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8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slide" Target="slides/slide4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3.xml"/><Relationship Id="rId20" Type="http://schemas.openxmlformats.org/officeDocument/2006/relationships/slide" Target="slides/slide7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2.xml"/><Relationship Id="rId23" Type="http://schemas.openxmlformats.org/officeDocument/2006/relationships/notesMaster" Target="notesMasters/notesMaster1.xml"/><Relationship Id="rId28" Type="http://schemas.microsoft.com/office/2015/10/relationships/revisionInfo" Target="revisionInfo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1.xml"/><Relationship Id="rId22" Type="http://schemas.openxmlformats.org/officeDocument/2006/relationships/slide" Target="slides/slide9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i-FI" dirty="0"/>
              <a:t>Hyvinvointialueiden</a:t>
            </a:r>
            <a:r>
              <a:rPr lang="fi-FI" baseline="0" dirty="0"/>
              <a:t> rahoitus vuonna 2024 euroa/asukas</a:t>
            </a:r>
            <a:endParaRPr lang="fi-FI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'Yhteenveto (2)'!$B$9:$B$30</c:f>
              <c:strCache>
                <c:ptCount val="22"/>
                <c:pt idx="0">
                  <c:v>Helsinki</c:v>
                </c:pt>
                <c:pt idx="1">
                  <c:v>Vantaa+Kerava</c:v>
                </c:pt>
                <c:pt idx="2">
                  <c:v>Länsi-Uusimaa</c:v>
                </c:pt>
                <c:pt idx="3">
                  <c:v>Itä-Uusimaa</c:v>
                </c:pt>
                <c:pt idx="4">
                  <c:v>Keski-Uusimaa</c:v>
                </c:pt>
                <c:pt idx="5">
                  <c:v>Varsinais-Suomi</c:v>
                </c:pt>
                <c:pt idx="6">
                  <c:v>Satakunta</c:v>
                </c:pt>
                <c:pt idx="7">
                  <c:v>Kanta-Häme</c:v>
                </c:pt>
                <c:pt idx="8">
                  <c:v>Pirkanmaa</c:v>
                </c:pt>
                <c:pt idx="9">
                  <c:v>Päijät-Häme</c:v>
                </c:pt>
                <c:pt idx="10">
                  <c:v>Kymenlaakso</c:v>
                </c:pt>
                <c:pt idx="11">
                  <c:v>Etelä-Karjala</c:v>
                </c:pt>
                <c:pt idx="12">
                  <c:v>Etelä-Savo</c:v>
                </c:pt>
                <c:pt idx="13">
                  <c:v>Pohjois-Savo</c:v>
                </c:pt>
                <c:pt idx="14">
                  <c:v>Pohjois-Karjala</c:v>
                </c:pt>
                <c:pt idx="15">
                  <c:v>Keski-Suomi</c:v>
                </c:pt>
                <c:pt idx="16">
                  <c:v>Etelä-Pohjanmaa</c:v>
                </c:pt>
                <c:pt idx="17">
                  <c:v>Pohjanmaa</c:v>
                </c:pt>
                <c:pt idx="18">
                  <c:v>Keski-Pohjanmaa</c:v>
                </c:pt>
                <c:pt idx="19">
                  <c:v>Pohjois-Pohjanmaa</c:v>
                </c:pt>
                <c:pt idx="20">
                  <c:v>Kainuu</c:v>
                </c:pt>
                <c:pt idx="21">
                  <c:v>Lappi</c:v>
                </c:pt>
              </c:strCache>
            </c:strRef>
          </c:cat>
          <c:val>
            <c:numRef>
              <c:f>'Yhteenveto (2)'!$I$9:$I$30</c:f>
              <c:numCache>
                <c:formatCode>0</c:formatCode>
                <c:ptCount val="22"/>
                <c:pt idx="0">
                  <c:v>4091.463805536599</c:v>
                </c:pt>
                <c:pt idx="1">
                  <c:v>3815.9943616934574</c:v>
                </c:pt>
                <c:pt idx="2">
                  <c:v>3669.9411011133934</c:v>
                </c:pt>
                <c:pt idx="3">
                  <c:v>3968.3132836246291</c:v>
                </c:pt>
                <c:pt idx="4">
                  <c:v>3962.7204056582723</c:v>
                </c:pt>
                <c:pt idx="5">
                  <c:v>4307.7904936364921</c:v>
                </c:pt>
                <c:pt idx="6">
                  <c:v>4720.9098052247746</c:v>
                </c:pt>
                <c:pt idx="7">
                  <c:v>4388.0700902676945</c:v>
                </c:pt>
                <c:pt idx="8">
                  <c:v>4312.3257609028587</c:v>
                </c:pt>
                <c:pt idx="9">
                  <c:v>4406.8626220504775</c:v>
                </c:pt>
                <c:pt idx="10">
                  <c:v>5239.7709266295724</c:v>
                </c:pt>
                <c:pt idx="11">
                  <c:v>4573.3621117510274</c:v>
                </c:pt>
                <c:pt idx="12">
                  <c:v>5480.914673838377</c:v>
                </c:pt>
                <c:pt idx="13">
                  <c:v>4907.3693374819295</c:v>
                </c:pt>
                <c:pt idx="14">
                  <c:v>4795.4242020470756</c:v>
                </c:pt>
                <c:pt idx="15">
                  <c:v>4416.9968577272411</c:v>
                </c:pt>
                <c:pt idx="16">
                  <c:v>4820.6591726620509</c:v>
                </c:pt>
                <c:pt idx="17">
                  <c:v>4512.1209663527479</c:v>
                </c:pt>
                <c:pt idx="18">
                  <c:v>4642.2130863525144</c:v>
                </c:pt>
                <c:pt idx="19">
                  <c:v>4384.6961706116208</c:v>
                </c:pt>
                <c:pt idx="20">
                  <c:v>5343.6129368751945</c:v>
                </c:pt>
                <c:pt idx="21">
                  <c:v>5261.411297512961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0B-48E8-A1FB-5A52A09FEA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76613808"/>
        <c:axId val="876613448"/>
      </c:barChart>
      <c:catAx>
        <c:axId val="876613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876613448"/>
        <c:crosses val="autoZero"/>
        <c:auto val="1"/>
        <c:lblAlgn val="ctr"/>
        <c:lblOffset val="100"/>
        <c:noMultiLvlLbl val="0"/>
      </c:catAx>
      <c:valAx>
        <c:axId val="8766134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8766138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fi-FI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74E7B2-26FF-4381-B00E-0323E744FFC3}" type="datetimeFigureOut">
              <a:rPr lang="fi-FI" smtClean="0"/>
              <a:t>6.10.2023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6BFA75-C948-441D-B7A2-EFE34AF5CA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8658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9AA33D-F4CD-4966-8F24-FF48905C9900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6885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0.xml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0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0.xml"/></Relationships>
</file>

<file path=ppt/slideLayouts/_rels/slideLayout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0.xml"/></Relationships>
</file>

<file path=ppt/slideLayouts/_rels/slideLayout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0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0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0.xml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0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0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err="1"/>
              <a:t>Pääotsikko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Alaotsikko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A7D8F48-80E4-A765-F4AF-77C6CCE8DA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060"/>
            <a:ext cx="3645475" cy="308997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B3CA8BA-29E9-1090-9CBE-5A15B6E599B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30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1 sisältö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D8009-9C9D-BC20-E19F-6BBFBFF17D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err="1"/>
              <a:t>Otsikko</a:t>
            </a:r>
            <a:r>
              <a:rPr lang="en-GB"/>
              <a:t> 44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85810-6893-B421-9E24-5070E0BA23B9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i-FI"/>
              <a:t>Leipäteksti 28 pt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EE75F-E69C-1BB7-BD19-66FB90E85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6.10.2023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1EE8F0-15A5-8FCF-A1D5-66536D64F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019949-D649-D43F-8908-A18051B04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F639812E-B5D7-79B2-772B-55C15A42A22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341F3B3-3CC7-3846-B101-53507F32F4A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492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2 sisältöä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768C3-6EB9-6743-AC88-831836BB31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10260000" cy="1325563"/>
          </a:xfrm>
        </p:spPr>
        <p:txBody>
          <a:bodyPr/>
          <a:lstStyle/>
          <a:p>
            <a:r>
              <a:rPr lang="en-GB" err="1"/>
              <a:t>Otsikko</a:t>
            </a:r>
            <a:r>
              <a:rPr lang="en-GB"/>
              <a:t> 44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477188-4C97-0356-7DF2-5CA78CBAEB2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49965" y="2044747"/>
            <a:ext cx="5040000" cy="3949200"/>
          </a:xfrm>
        </p:spPr>
        <p:txBody>
          <a:bodyPr/>
          <a:lstStyle/>
          <a:p>
            <a:pPr lvl="0"/>
            <a:r>
              <a:rPr lang="fi-FI"/>
              <a:t>Leipäteksti 24 pt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A8AA96-BCAD-D7B4-CD4B-95EEA9E2346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769965" y="2044747"/>
            <a:ext cx="5040000" cy="3949200"/>
          </a:xfrm>
        </p:spPr>
        <p:txBody>
          <a:bodyPr/>
          <a:lstStyle/>
          <a:p>
            <a:pPr lvl="0"/>
            <a:r>
              <a:rPr lang="fi-FI"/>
              <a:t>Leipäteksti 24 pt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130B1E-3D5F-52AB-3758-066135153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2CFB-8CF4-1C49-BC5F-593B5F3D3B14}" type="datetimeFigureOut">
              <a:rPr lang="fi-FI" smtClean="0"/>
              <a:t>6.10.2023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0BCF05-0A19-9E5C-6745-C0AE338AB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9903CC-51DA-7BB1-E970-8C6AF5265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6C9F3143-0FB9-EF50-472D-D9B1626E110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3457463A-54FC-CF42-30C1-20D81E50654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6441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2 sisältöä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768C3-6EB9-6743-AC88-831836BB31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102600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err="1"/>
              <a:t>Otsikko</a:t>
            </a:r>
            <a:r>
              <a:rPr lang="en-GB"/>
              <a:t> 44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477188-4C97-0356-7DF2-5CA78CBAEB2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49965" y="2044747"/>
            <a:ext cx="5040000" cy="394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i-FI"/>
              <a:t>Leipäteksti 24 pt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A8AA96-BCAD-D7B4-CD4B-95EEA9E2346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769965" y="2044747"/>
            <a:ext cx="5040000" cy="394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i-FI"/>
              <a:t>Leipäteksti 24 pt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130B1E-3D5F-52AB-3758-066135153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6.10.2023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0BCF05-0A19-9E5C-6745-C0AE338AB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9903CC-51DA-7BB1-E970-8C6AF5265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EFF6797-BDE6-863A-A62C-4E38AF772C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DE0AC6B-2D35-1EFF-B06E-E3E45F84D5E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8443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Otsikko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34974-F3A3-AA28-578C-E88E992F8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err="1"/>
              <a:t>Otsikko</a:t>
            </a:r>
            <a:r>
              <a:rPr lang="en-GB"/>
              <a:t> 44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7F12E1-C23C-F2BF-89C3-3E2FCC8A9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2CFB-8CF4-1C49-BC5F-593B5F3D3B14}" type="datetimeFigureOut">
              <a:rPr lang="fi-FI" smtClean="0"/>
              <a:t>6.10.2023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270F59-9E54-9B06-629F-7559DD5B8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BE5749-5EB2-9037-9EE8-37A3F0DA3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DC4B65E-4FB4-816D-3ABF-6C0E80D890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3AF51BF-8436-ED13-927D-993DD2CDB6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1851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Otsikko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34974-F3A3-AA28-578C-E88E992F8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err="1"/>
              <a:t>Otsikko</a:t>
            </a:r>
            <a:r>
              <a:rPr lang="en-GB"/>
              <a:t> 44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7F12E1-C23C-F2BF-89C3-3E2FCC8A9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6.10.2023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270F59-9E54-9B06-629F-7559DD5B8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BE5749-5EB2-9037-9EE8-37A3F0DA3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6" name="Picture 5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659325B-759F-4951-3A3C-7BA7DC8A47F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4A71483-AD90-EFAE-2519-E6DDAD13AAC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191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media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4168800" cy="15428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err="1"/>
              <a:t>Otsikko</a:t>
            </a:r>
            <a:r>
              <a:rPr lang="en-GB"/>
              <a:t> 32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21358-7E6C-198B-1435-CD75CCB74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895165" y="535510"/>
            <a:ext cx="5914800" cy="5495107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err="1"/>
              <a:t>Tila</a:t>
            </a:r>
            <a:r>
              <a:rPr lang="en-GB"/>
              <a:t> </a:t>
            </a:r>
            <a:r>
              <a:rPr lang="en-GB" err="1"/>
              <a:t>taulukolle</a:t>
            </a:r>
            <a:r>
              <a:rPr lang="en-GB"/>
              <a:t>, </a:t>
            </a:r>
            <a:r>
              <a:rPr lang="en-GB" err="1"/>
              <a:t>graafille</a:t>
            </a:r>
            <a:r>
              <a:rPr lang="en-GB"/>
              <a:t>, </a:t>
            </a:r>
            <a:br>
              <a:rPr lang="en-GB"/>
            </a:br>
            <a:r>
              <a:rPr lang="en-GB" err="1"/>
              <a:t>kuvalle</a:t>
            </a:r>
            <a:r>
              <a:rPr lang="en-GB"/>
              <a:t> tai </a:t>
            </a:r>
            <a:r>
              <a:rPr lang="en-GB" err="1"/>
              <a:t>videolle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49965" y="2235850"/>
            <a:ext cx="41688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err="1"/>
              <a:t>Leipäteksti</a:t>
            </a:r>
            <a:r>
              <a:rPr lang="en-GB"/>
              <a:t> 24 </a:t>
            </a:r>
            <a:r>
              <a:rPr lang="en-GB" err="1"/>
              <a:t>pt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79992-5258-FE36-934D-C9DB69AF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2CFB-8CF4-1C49-BC5F-593B5F3D3B14}" type="datetimeFigureOut">
              <a:rPr lang="fi-FI" smtClean="0"/>
              <a:t>6.10.2023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43C1A-9B54-9EFC-0AC8-5E354885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7243D-E47C-20CA-1BF5-76A83AB52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423EE3F-5792-C453-AA55-3A36CC10AC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10AE0C6-395A-88FB-ADCA-F29353B3FB4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50576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media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4168800" cy="1542819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Otsikko</a:t>
            </a:r>
            <a:r>
              <a:rPr lang="en-GB"/>
              <a:t> 32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21358-7E6C-198B-1435-CD75CCB74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895165" y="535510"/>
            <a:ext cx="5914800" cy="5495107"/>
          </a:xfrm>
        </p:spPr>
        <p:txBody>
          <a:bodyPr anchor="ctr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>
              <a:defRPr sz="28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err="1"/>
              <a:t>Tila</a:t>
            </a:r>
            <a:r>
              <a:rPr lang="en-GB"/>
              <a:t> </a:t>
            </a:r>
            <a:r>
              <a:rPr lang="en-GB" err="1"/>
              <a:t>taulukolle</a:t>
            </a:r>
            <a:r>
              <a:rPr lang="en-GB"/>
              <a:t>, </a:t>
            </a:r>
            <a:r>
              <a:rPr lang="en-GB" err="1"/>
              <a:t>graafille</a:t>
            </a:r>
            <a:r>
              <a:rPr lang="en-GB"/>
              <a:t>, </a:t>
            </a:r>
            <a:br>
              <a:rPr lang="en-GB"/>
            </a:br>
            <a:r>
              <a:rPr lang="en-GB" err="1"/>
              <a:t>kuvalle</a:t>
            </a:r>
            <a:r>
              <a:rPr lang="en-GB"/>
              <a:t> tai </a:t>
            </a:r>
            <a:r>
              <a:rPr lang="en-GB" err="1"/>
              <a:t>videolle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49965" y="2235850"/>
            <a:ext cx="41688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err="1"/>
              <a:t>Leipäteksti</a:t>
            </a:r>
            <a:r>
              <a:rPr lang="en-GB"/>
              <a:t> 24 </a:t>
            </a:r>
            <a:r>
              <a:rPr lang="en-GB" err="1"/>
              <a:t>pt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79992-5258-FE36-934D-C9DB69AF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6.10.2023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43C1A-9B54-9EFC-0AC8-5E354885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7243D-E47C-20CA-1BF5-76A83AB52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8950044B-8DDC-20DA-A3D0-209641B552C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65D8EA6-A6CF-9F2F-5390-64645DC837E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8552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media 2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21358-7E6C-198B-1435-CD75CCB74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49965" y="535510"/>
            <a:ext cx="5914800" cy="5495107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err="1"/>
              <a:t>Tila</a:t>
            </a:r>
            <a:r>
              <a:rPr lang="en-GB"/>
              <a:t> </a:t>
            </a:r>
            <a:r>
              <a:rPr lang="en-GB" err="1"/>
              <a:t>taulukolle</a:t>
            </a:r>
            <a:r>
              <a:rPr lang="en-GB"/>
              <a:t>, </a:t>
            </a:r>
            <a:r>
              <a:rPr lang="en-GB" err="1"/>
              <a:t>graafille</a:t>
            </a:r>
            <a:r>
              <a:rPr lang="en-GB"/>
              <a:t>, </a:t>
            </a:r>
            <a:br>
              <a:rPr lang="en-GB"/>
            </a:br>
            <a:r>
              <a:rPr lang="en-GB" err="1"/>
              <a:t>kuvalle</a:t>
            </a:r>
            <a:r>
              <a:rPr lang="en-GB"/>
              <a:t> tai </a:t>
            </a:r>
            <a:r>
              <a:rPr lang="en-GB" err="1"/>
              <a:t>videolle</a:t>
            </a:r>
            <a:endParaRPr lang="fi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41165" y="535510"/>
            <a:ext cx="4168800" cy="15428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err="1"/>
              <a:t>Otsikko</a:t>
            </a:r>
            <a:r>
              <a:rPr lang="en-GB"/>
              <a:t> 32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641165" y="2235850"/>
            <a:ext cx="41688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err="1"/>
              <a:t>Leipäteksti</a:t>
            </a:r>
            <a:r>
              <a:rPr lang="en-GB"/>
              <a:t> 24 </a:t>
            </a:r>
            <a:r>
              <a:rPr lang="en-GB" err="1"/>
              <a:t>pt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79992-5258-FE36-934D-C9DB69AF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2CFB-8CF4-1C49-BC5F-593B5F3D3B14}" type="datetimeFigureOut">
              <a:rPr lang="fi-FI" smtClean="0"/>
              <a:t>6.10.2023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43C1A-9B54-9EFC-0AC8-5E354885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7243D-E47C-20CA-1BF5-76A83AB52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423EE3F-5792-C453-AA55-3A36CC10AC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10AE0C6-395A-88FB-ADCA-F29353B3FB4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3996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media 2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21358-7E6C-198B-1435-CD75CCB74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49965" y="535510"/>
            <a:ext cx="5914800" cy="5495107"/>
          </a:xfrm>
        </p:spPr>
        <p:txBody>
          <a:bodyPr anchor="ctr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>
                <a:solidFill>
                  <a:schemeClr val="tx1"/>
                </a:solidFill>
              </a:defRPr>
            </a:lvl2pPr>
            <a:lvl3pPr marL="914400" indent="0" algn="ctr">
              <a:buNone/>
              <a:defRPr sz="2400">
                <a:solidFill>
                  <a:schemeClr val="tx1"/>
                </a:solidFill>
              </a:defRPr>
            </a:lvl3pPr>
            <a:lvl4pPr marL="1371600" indent="0" algn="ctr">
              <a:buNone/>
              <a:defRPr sz="2000">
                <a:solidFill>
                  <a:schemeClr val="tx1"/>
                </a:solidFill>
              </a:defRPr>
            </a:lvl4pPr>
            <a:lvl5pPr marL="1828800" indent="0" algn="ctr">
              <a:buNone/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err="1"/>
              <a:t>Tila</a:t>
            </a:r>
            <a:r>
              <a:rPr lang="en-GB"/>
              <a:t> </a:t>
            </a:r>
            <a:r>
              <a:rPr lang="en-GB" err="1"/>
              <a:t>taulukolle</a:t>
            </a:r>
            <a:r>
              <a:rPr lang="en-GB"/>
              <a:t>, </a:t>
            </a:r>
            <a:r>
              <a:rPr lang="en-GB" err="1"/>
              <a:t>graafille</a:t>
            </a:r>
            <a:r>
              <a:rPr lang="en-GB"/>
              <a:t>, </a:t>
            </a:r>
            <a:br>
              <a:rPr lang="en-GB"/>
            </a:br>
            <a:r>
              <a:rPr lang="en-GB" err="1"/>
              <a:t>kuvalle</a:t>
            </a:r>
            <a:r>
              <a:rPr lang="en-GB"/>
              <a:t> tai </a:t>
            </a:r>
            <a:r>
              <a:rPr lang="en-GB" err="1"/>
              <a:t>videolle</a:t>
            </a:r>
            <a:endParaRPr lang="fi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41165" y="535510"/>
            <a:ext cx="4168800" cy="1542819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Otsikko</a:t>
            </a:r>
            <a:r>
              <a:rPr lang="en-GB"/>
              <a:t> 32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641165" y="2235850"/>
            <a:ext cx="4168800" cy="3773064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err="1"/>
              <a:t>Leipäteksti</a:t>
            </a:r>
            <a:r>
              <a:rPr lang="en-GB"/>
              <a:t> 24 </a:t>
            </a:r>
            <a:r>
              <a:rPr lang="en-GB" err="1"/>
              <a:t>pt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79992-5258-FE36-934D-C9DB69AF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6.10.2023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43C1A-9B54-9EFC-0AC8-5E354885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7243D-E47C-20CA-1BF5-76A83AB52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81CDCAA-FFF1-4D78-535A-F3200262F6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3E63CF4-7649-A128-BF76-E699CFB6B12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8789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kuva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5432400" cy="15428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err="1"/>
              <a:t>Otsikko</a:t>
            </a:r>
            <a:r>
              <a:rPr lang="en-GB"/>
              <a:t> 32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49965" y="2235850"/>
            <a:ext cx="54324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err="1"/>
              <a:t>Leipäteksti</a:t>
            </a:r>
            <a:r>
              <a:rPr lang="en-GB"/>
              <a:t> 24 </a:t>
            </a:r>
            <a:r>
              <a:rPr lang="en-GB" err="1"/>
              <a:t>pt</a:t>
            </a:r>
            <a:endParaRPr lang="en-GB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423EE3F-5792-C453-AA55-3A36CC10AC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FCC8D104-7F84-C888-147D-E9BA71D739F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361113" y="0"/>
            <a:ext cx="5830887" cy="6858000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accent4"/>
                </a:solidFill>
              </a:defRPr>
            </a:lvl1pPr>
          </a:lstStyle>
          <a:p>
            <a:r>
              <a:rPr lang="fi-FI"/>
              <a:t>Kuva</a:t>
            </a:r>
          </a:p>
        </p:txBody>
      </p:sp>
    </p:spTree>
    <p:extLst>
      <p:ext uri="{BB962C8B-B14F-4D97-AF65-F5344CB8AC3E}">
        <p14:creationId xmlns:p14="http://schemas.microsoft.com/office/powerpoint/2010/main" val="1344071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tummanfuks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Pääotsikko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Alaotsikko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0FF06E3-2C64-A4A9-B462-9226AAD105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8384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kuva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5432400" cy="1542819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Otsikko</a:t>
            </a:r>
            <a:r>
              <a:rPr lang="en-GB"/>
              <a:t> 32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49965" y="2235850"/>
            <a:ext cx="54324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err="1"/>
              <a:t>Leipäteksti</a:t>
            </a:r>
            <a:r>
              <a:rPr lang="en-GB"/>
              <a:t> 24 </a:t>
            </a:r>
            <a:r>
              <a:rPr lang="en-GB" err="1"/>
              <a:t>pt</a:t>
            </a:r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65D8EA6-A6CF-9F2F-5390-64645DC837E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F918BCF9-AC30-9B84-E4CA-CDF3510AD3D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361113" y="0"/>
            <a:ext cx="5830887" cy="6858000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Kuva</a:t>
            </a:r>
          </a:p>
        </p:txBody>
      </p:sp>
    </p:spTree>
    <p:extLst>
      <p:ext uri="{BB962C8B-B14F-4D97-AF65-F5344CB8AC3E}">
        <p14:creationId xmlns:p14="http://schemas.microsoft.com/office/powerpoint/2010/main" val="16009009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err="1"/>
              <a:t>Väliotsikko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A7D8F48-80E4-A765-F4AF-77C6CCE8DA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060"/>
            <a:ext cx="3645475" cy="308997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B3CA8BA-29E9-1090-9CBE-5A15B6E599B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4816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tummanfuks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Väliotsikko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3" name="Picture 2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0453A35-FB52-BE13-78F3-92B9E79A54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FD97E47-D446-A6B4-3014-4E2F273A69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5502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Väliotsikko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3" name="Picture 2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0453A35-FB52-BE13-78F3-92B9E79A54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FD97E47-D446-A6B4-3014-4E2F273A69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3699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vaaleanfuks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Väliotsikko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3" name="Picture 2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0453A35-FB52-BE13-78F3-92B9E79A54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FD97E47-D446-A6B4-3014-4E2F273A69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463011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tummanvihreä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Väliotsikko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3" name="Picture 2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0453A35-FB52-BE13-78F3-92B9E79A54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FD97E47-D446-A6B4-3014-4E2F273A69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67998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vaaleansinine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err="1"/>
              <a:t>Väliotsikko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03CF214-76DA-68B4-2B4A-8177027A951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0902" y="2000187"/>
            <a:ext cx="3645548" cy="30924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3D36BE2-B80E-CE08-EBD9-EEB35490D95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22848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vaaleanvihreä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err="1"/>
              <a:t>Väliotsikko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608CAA1-FDF5-EF53-A9B7-1D43206E861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0902" y="2000187"/>
            <a:ext cx="3645548" cy="30924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9CFA2B3-42F1-3C9E-A475-251BF4B38D6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8188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 tummanfuks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3305" y="2305269"/>
            <a:ext cx="10005391" cy="2387600"/>
          </a:xfrm>
        </p:spPr>
        <p:txBody>
          <a:bodyPr anchor="ctr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Sitaatti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0FF06E3-2C64-A4A9-B462-9226AAD105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  <p:pic>
        <p:nvPicPr>
          <p:cNvPr id="5" name="Picture 4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B95C3F12-A17C-1A93-6E3E-3C88A84951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11" name="Graphic 10" descr="Closed quotation mark">
            <a:extLst>
              <a:ext uri="{FF2B5EF4-FFF2-40B4-BE49-F238E27FC236}">
                <a16:creationId xmlns:a16="http://schemas.microsoft.com/office/drawing/2014/main" id="{0B99F234-C982-5135-C60F-C0E64484AD0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CC3E7231-C155-E693-61C9-9D04E77A392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2947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3305" y="2305269"/>
            <a:ext cx="10005391" cy="2387600"/>
          </a:xfrm>
        </p:spPr>
        <p:txBody>
          <a:bodyPr anchor="ctr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Sitaatti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0FF06E3-2C64-A4A9-B462-9226AAD105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  <p:pic>
        <p:nvPicPr>
          <p:cNvPr id="5" name="Picture 4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B95C3F12-A17C-1A93-6E3E-3C88A84951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11" name="Graphic 10" descr="Closed quotation mark">
            <a:extLst>
              <a:ext uri="{FF2B5EF4-FFF2-40B4-BE49-F238E27FC236}">
                <a16:creationId xmlns:a16="http://schemas.microsoft.com/office/drawing/2014/main" id="{0B99F234-C982-5135-C60F-C0E64484AD0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CC3E7231-C155-E693-61C9-9D04E77A392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872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Pääotsikko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Alaotsikko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6558DCE-9BD2-C6CA-871F-9F0E35BA9AC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984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 vaaleanfuks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3305" y="2305269"/>
            <a:ext cx="10005391" cy="2387600"/>
          </a:xfrm>
        </p:spPr>
        <p:txBody>
          <a:bodyPr anchor="ctr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Sitaatti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0FF06E3-2C64-A4A9-B462-9226AAD105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  <p:pic>
        <p:nvPicPr>
          <p:cNvPr id="5" name="Picture 4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B95C3F12-A17C-1A93-6E3E-3C88A84951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11" name="Graphic 10" descr="Closed quotation mark">
            <a:extLst>
              <a:ext uri="{FF2B5EF4-FFF2-40B4-BE49-F238E27FC236}">
                <a16:creationId xmlns:a16="http://schemas.microsoft.com/office/drawing/2014/main" id="{0B99F234-C982-5135-C60F-C0E64484AD0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CC3E7231-C155-E693-61C9-9D04E77A392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936849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 tummanvihreä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3305" y="2305269"/>
            <a:ext cx="10005391" cy="2387600"/>
          </a:xfrm>
        </p:spPr>
        <p:txBody>
          <a:bodyPr anchor="ctr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Sitaatti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0FF06E3-2C64-A4A9-B462-9226AAD105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  <p:pic>
        <p:nvPicPr>
          <p:cNvPr id="5" name="Picture 4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B95C3F12-A17C-1A93-6E3E-3C88A84951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11" name="Graphic 10" descr="Closed quotation mark">
            <a:extLst>
              <a:ext uri="{FF2B5EF4-FFF2-40B4-BE49-F238E27FC236}">
                <a16:creationId xmlns:a16="http://schemas.microsoft.com/office/drawing/2014/main" id="{0B99F234-C982-5135-C60F-C0E64484AD0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CC3E7231-C155-E693-61C9-9D04E77A392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89385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 vaaleansinine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3305" y="2305269"/>
            <a:ext cx="10005391" cy="2387600"/>
          </a:xfrm>
        </p:spPr>
        <p:txBody>
          <a:bodyPr anchor="ctr"/>
          <a:lstStyle>
            <a:lvl1pPr algn="ctr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err="1"/>
              <a:t>Sitaatti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11" name="Graphic 10" descr="Closed quotation mark">
            <a:extLst>
              <a:ext uri="{FF2B5EF4-FFF2-40B4-BE49-F238E27FC236}">
                <a16:creationId xmlns:a16="http://schemas.microsoft.com/office/drawing/2014/main" id="{0B99F234-C982-5135-C60F-C0E64484AD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CC3E7231-C155-E693-61C9-9D04E77A39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BCDB52F-531F-239F-BE54-B44DE5EA80C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1058080" y="531007"/>
            <a:ext cx="734202" cy="6228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F983DEC-CDA1-A7EB-63B2-BE23E16CDDBB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00581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 vaaleanvihreä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3305" y="2305269"/>
            <a:ext cx="10005391" cy="2387600"/>
          </a:xfrm>
        </p:spPr>
        <p:txBody>
          <a:bodyPr anchor="ctr"/>
          <a:lstStyle>
            <a:lvl1pPr algn="ctr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err="1"/>
              <a:t>Sitaatti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11" name="Graphic 10" descr="Closed quotation mark">
            <a:extLst>
              <a:ext uri="{FF2B5EF4-FFF2-40B4-BE49-F238E27FC236}">
                <a16:creationId xmlns:a16="http://schemas.microsoft.com/office/drawing/2014/main" id="{0B99F234-C982-5135-C60F-C0E64484AD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CC3E7231-C155-E693-61C9-9D04E77A39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BCDB52F-531F-239F-BE54-B44DE5EA80C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1058080" y="531007"/>
            <a:ext cx="734202" cy="6228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F983DEC-CDA1-A7EB-63B2-BE23E16CDDBB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39915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iitos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err="1"/>
              <a:t>Tähän</a:t>
            </a:r>
            <a:r>
              <a:rPr lang="en-GB"/>
              <a:t> </a:t>
            </a:r>
            <a:r>
              <a:rPr lang="en-GB" err="1"/>
              <a:t>kiitos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Nimi</a:t>
            </a:r>
            <a:r>
              <a:rPr lang="en-GB"/>
              <a:t>, </a:t>
            </a:r>
            <a:r>
              <a:rPr lang="en-GB" err="1"/>
              <a:t>yhteystiedot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A7D8F48-80E4-A765-F4AF-77C6CCE8DA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060"/>
            <a:ext cx="3645475" cy="308997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B3CA8BA-29E9-1090-9CBE-5A15B6E599B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23941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iitos tummanfuks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Tähän</a:t>
            </a:r>
            <a:r>
              <a:rPr lang="en-GB"/>
              <a:t> </a:t>
            </a:r>
            <a:r>
              <a:rPr lang="en-GB" err="1"/>
              <a:t>kiitos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Nimi</a:t>
            </a:r>
            <a:r>
              <a:rPr lang="en-GB"/>
              <a:t>, </a:t>
            </a:r>
            <a:r>
              <a:rPr lang="en-GB" err="1"/>
              <a:t>yhteystiedot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0FF06E3-2C64-A4A9-B462-9226AAD105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526228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iitos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Tähän</a:t>
            </a:r>
            <a:r>
              <a:rPr lang="en-GB"/>
              <a:t> </a:t>
            </a:r>
            <a:r>
              <a:rPr lang="en-GB" err="1"/>
              <a:t>kiitos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Nimi</a:t>
            </a:r>
            <a:r>
              <a:rPr lang="en-GB"/>
              <a:t>, </a:t>
            </a:r>
            <a:r>
              <a:rPr lang="en-GB" err="1"/>
              <a:t>yhteystiedot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6558DCE-9BD2-C6CA-871F-9F0E35BA9AC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02628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iitos vaaleanfuks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Tähän</a:t>
            </a:r>
            <a:r>
              <a:rPr lang="en-GB"/>
              <a:t> </a:t>
            </a:r>
            <a:r>
              <a:rPr lang="en-GB" err="1"/>
              <a:t>kiitos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Nimi</a:t>
            </a:r>
            <a:r>
              <a:rPr lang="en-GB"/>
              <a:t>, </a:t>
            </a:r>
            <a:r>
              <a:rPr lang="en-GB" err="1"/>
              <a:t>yhteystiedot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FDA1A7E-C5B1-B0C8-789C-F249ED9BD39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9421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iitos tummanvihreä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Tähän</a:t>
            </a:r>
            <a:r>
              <a:rPr lang="en-GB"/>
              <a:t> </a:t>
            </a:r>
            <a:r>
              <a:rPr lang="en-GB" err="1"/>
              <a:t>kiitos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Nimi</a:t>
            </a:r>
            <a:r>
              <a:rPr lang="en-GB"/>
              <a:t>, </a:t>
            </a:r>
            <a:r>
              <a:rPr lang="en-GB" err="1"/>
              <a:t>yhteystiedot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7E07437-639A-BD38-D638-3F7C77820D2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63746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iitos vaaleansinine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err="1"/>
              <a:t>Tähän</a:t>
            </a:r>
            <a:r>
              <a:rPr lang="en-GB"/>
              <a:t> </a:t>
            </a:r>
            <a:r>
              <a:rPr lang="en-GB" err="1"/>
              <a:t>kiitos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Nimi</a:t>
            </a:r>
            <a:r>
              <a:rPr lang="en-GB"/>
              <a:t>, </a:t>
            </a:r>
            <a:r>
              <a:rPr lang="en-GB" err="1"/>
              <a:t>yhteystiedot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254D366-ADB9-F81C-F3A9-0FE8B600B06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0902" y="2000187"/>
            <a:ext cx="3645548" cy="30924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8D32133-2774-9DDD-71BA-3A2DD7774E6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202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vaaleanfuks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Pääotsikko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Alaotsikko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FDA1A7E-C5B1-B0C8-789C-F249ED9BD39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460153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iitos vaaleanvihreä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err="1"/>
              <a:t>Tähän</a:t>
            </a:r>
            <a:r>
              <a:rPr lang="en-GB"/>
              <a:t> </a:t>
            </a:r>
            <a:r>
              <a:rPr lang="en-GB" err="1"/>
              <a:t>kiitos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Nimi</a:t>
            </a:r>
            <a:r>
              <a:rPr lang="en-GB"/>
              <a:t>, </a:t>
            </a:r>
            <a:r>
              <a:rPr lang="en-GB" err="1"/>
              <a:t>yhteystiedot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76E8D17-302F-2708-9A0F-82CA796E9E1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0902" y="2000187"/>
            <a:ext cx="3645548" cy="30924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A132C5A-86DF-8300-B725-365FF5BB1A7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492240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_perus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F713E9-B21F-4277-80A4-C06234167A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983495" y="6257748"/>
            <a:ext cx="1074804" cy="365125"/>
          </a:xfrm>
          <a:prstGeom prst="rect">
            <a:avLst/>
          </a:prstGeom>
        </p:spPr>
        <p:txBody>
          <a:bodyPr/>
          <a:lstStyle/>
          <a:p>
            <a:fld id="{7C46CF40-C63D-4563-8757-6DC4E6BF2D21}" type="datetime1">
              <a:rPr lang="fi-FI" smtClean="0"/>
              <a:t>6.10.2023</a:t>
            </a:fld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55944B-F0B9-4271-96BA-E6828C38A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5568" y="6257749"/>
            <a:ext cx="603473" cy="365125"/>
          </a:xfrm>
          <a:prstGeom prst="rect">
            <a:avLst/>
          </a:prstGeom>
        </p:spPr>
        <p:txBody>
          <a:bodyPr/>
          <a:lstStyle/>
          <a:p>
            <a:fld id="{D5C7B8F6-2765-465B-BF52-D1DF320C1AE3}" type="slidenum">
              <a:rPr lang="fi-FI" smtClean="0"/>
              <a:t>‹#›</a:t>
            </a:fld>
            <a:endParaRPr lang="fi-FI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07BE2601-7626-456C-A31B-5113E25B12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15693" y="6257748"/>
            <a:ext cx="20505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Poppins SemiBold" panose="00000700000000000000" pitchFamily="2" charset="0"/>
                <a:cs typeface="Poppins SemiBold" panose="00000700000000000000" pitchFamily="2" charset="0"/>
              </a:defRPr>
            </a:lvl1pPr>
          </a:lstStyle>
          <a:p>
            <a:pPr algn="ctr"/>
            <a:r>
              <a:rPr lang="fi-FI"/>
              <a:t>Alatunniste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48D8EFF-79FA-76DF-9282-F58DADE0E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668" y="487242"/>
            <a:ext cx="9841931" cy="61318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5408F79D-00A7-29E0-6FB4-D2FA437672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69" y="1299308"/>
            <a:ext cx="9841931" cy="47293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7597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8960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51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8143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151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246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1396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8112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90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tummanvihreä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Pääotsikko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Alaotsikko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7E07437-639A-BD38-D638-3F7C77820D2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21129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752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422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4096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h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F713E9-B21F-4277-80A4-C06234167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60E5C-EBDA-4D35-835F-C4EA74A72D71}" type="datetime1">
              <a:rPr lang="fi-FI" smtClean="0"/>
              <a:t>6.10.2023</a:t>
            </a:fld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55944B-F0B9-4271-96BA-E6828C38A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B8F6-2765-465B-BF52-D1DF320C1AE3}" type="slidenum">
              <a:rPr lang="fi-FI" smtClean="0"/>
              <a:t>‹#›</a:t>
            </a:fld>
            <a:endParaRPr lang="fi-FI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13FE652-492F-4033-9ED0-FDD1F0EF7C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15693" y="6257748"/>
            <a:ext cx="20505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Arial Black" panose="020B0A04020102020204" pitchFamily="34" charset="0"/>
                <a:cs typeface="Poppins SemiBold" panose="00000700000000000000" pitchFamily="2" charset="0"/>
              </a:defRPr>
            </a:lvl1pPr>
          </a:lstStyle>
          <a:p>
            <a:pPr algn="ctr"/>
            <a:r>
              <a:rPr lang="fi-FI"/>
              <a:t>Alatunniste</a:t>
            </a:r>
          </a:p>
        </p:txBody>
      </p:sp>
    </p:spTree>
    <p:extLst>
      <p:ext uri="{BB962C8B-B14F-4D97-AF65-F5344CB8AC3E}">
        <p14:creationId xmlns:p14="http://schemas.microsoft.com/office/powerpoint/2010/main" val="2105799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h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F713E9-B21F-4277-80A4-C06234167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60E5C-EBDA-4D35-835F-C4EA74A72D71}" type="datetime1">
              <a:rPr lang="fi-FI" smtClean="0"/>
              <a:t>6.10.2023</a:t>
            </a:fld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55944B-F0B9-4271-96BA-E6828C38A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B8F6-2765-465B-BF52-D1DF320C1AE3}" type="slidenum">
              <a:rPr lang="fi-FI" smtClean="0"/>
              <a:t>‹#›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456CC2-9C69-4506-ADB6-C3431FE02F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15693" y="6257748"/>
            <a:ext cx="20505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Poppins SemiBold" panose="00000700000000000000" pitchFamily="2" charset="0"/>
                <a:cs typeface="Poppins SemiBold" panose="00000700000000000000" pitchFamily="2" charset="0"/>
              </a:defRPr>
            </a:lvl1pPr>
          </a:lstStyle>
          <a:p>
            <a:pPr algn="ctr"/>
            <a:r>
              <a:rPr lang="fi-FI"/>
              <a:t>Alatunniste</a:t>
            </a:r>
          </a:p>
        </p:txBody>
      </p:sp>
    </p:spTree>
    <p:extLst>
      <p:ext uri="{BB962C8B-B14F-4D97-AF65-F5344CB8AC3E}">
        <p14:creationId xmlns:p14="http://schemas.microsoft.com/office/powerpoint/2010/main" val="947199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1 sisältö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D8009-9C9D-BC20-E19F-6BBFBFF17D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err="1"/>
              <a:t>Otsikko</a:t>
            </a:r>
            <a:r>
              <a:rPr lang="en-GB"/>
              <a:t> 44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85810-6893-B421-9E24-5070E0BA23B9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fi-FI"/>
              <a:t>Leipäteksti 28 pt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EE75F-E69C-1BB7-BD19-66FB90E85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2CFB-8CF4-1C49-BC5F-593B5F3D3B14}" type="datetimeFigureOut">
              <a:rPr lang="fi-FI" smtClean="0"/>
              <a:t>6.10.2023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1EE8F0-15A5-8FCF-A1D5-66536D64F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019949-D649-D43F-8908-A18051B04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DC36B7C6-A167-E29B-B137-4BC0CBE498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8AB7446-32D7-9321-62EB-F686687D3D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59318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1 sisältö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D8009-9C9D-BC20-E19F-6BBFBFF17D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err="1"/>
              <a:t>Otsikko</a:t>
            </a:r>
            <a:r>
              <a:rPr lang="en-GB"/>
              <a:t> 44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85810-6893-B421-9E24-5070E0BA23B9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i-FI"/>
              <a:t>Leipäteksti 28 pt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EE75F-E69C-1BB7-BD19-66FB90E85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6.10.2023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1EE8F0-15A5-8FCF-A1D5-66536D64F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019949-D649-D43F-8908-A18051B04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F639812E-B5D7-79B2-772B-55C15A42A2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341F3B3-3CC7-3846-B101-53507F32F4A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37279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2 sisältöä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768C3-6EB9-6743-AC88-831836BB31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10260000" cy="1325563"/>
          </a:xfrm>
        </p:spPr>
        <p:txBody>
          <a:bodyPr/>
          <a:lstStyle/>
          <a:p>
            <a:r>
              <a:rPr lang="en-GB" err="1"/>
              <a:t>Otsikko</a:t>
            </a:r>
            <a:r>
              <a:rPr lang="en-GB"/>
              <a:t> 44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477188-4C97-0356-7DF2-5CA78CBAEB2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49965" y="2044747"/>
            <a:ext cx="5040000" cy="3949200"/>
          </a:xfrm>
        </p:spPr>
        <p:txBody>
          <a:bodyPr/>
          <a:lstStyle/>
          <a:p>
            <a:pPr lvl="0"/>
            <a:r>
              <a:rPr lang="fi-FI"/>
              <a:t>Leipäteksti 24 pt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A8AA96-BCAD-D7B4-CD4B-95EEA9E2346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769965" y="2044747"/>
            <a:ext cx="5040000" cy="3949200"/>
          </a:xfrm>
        </p:spPr>
        <p:txBody>
          <a:bodyPr/>
          <a:lstStyle/>
          <a:p>
            <a:pPr lvl="0"/>
            <a:r>
              <a:rPr lang="fi-FI"/>
              <a:t>Leipäteksti 24 pt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130B1E-3D5F-52AB-3758-066135153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2CFB-8CF4-1C49-BC5F-593B5F3D3B14}" type="datetimeFigureOut">
              <a:rPr lang="fi-FI" smtClean="0"/>
              <a:t>6.10.2023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0BCF05-0A19-9E5C-6745-C0AE338AB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9903CC-51DA-7BB1-E970-8C6AF5265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6C9F3143-0FB9-EF50-472D-D9B1626E11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3457463A-54FC-CF42-30C1-20D81E5065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149819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2 sisältöä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768C3-6EB9-6743-AC88-831836BB31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102600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err="1"/>
              <a:t>Otsikko</a:t>
            </a:r>
            <a:r>
              <a:rPr lang="en-GB"/>
              <a:t> 44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477188-4C97-0356-7DF2-5CA78CBAEB2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49965" y="2044747"/>
            <a:ext cx="5040000" cy="394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i-FI"/>
              <a:t>Leipäteksti 24 pt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A8AA96-BCAD-D7B4-CD4B-95EEA9E2346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769965" y="2044747"/>
            <a:ext cx="5040000" cy="394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i-FI"/>
              <a:t>Leipäteksti 24 pt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130B1E-3D5F-52AB-3758-066135153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6.10.2023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0BCF05-0A19-9E5C-6745-C0AE338AB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9903CC-51DA-7BB1-E970-8C6AF5265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EFF6797-BDE6-863A-A62C-4E38AF772C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DE0AC6B-2D35-1EFF-B06E-E3E45F84D5E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10753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Otsikko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34974-F3A3-AA28-578C-E88E992F8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err="1"/>
              <a:t>Otsikko</a:t>
            </a:r>
            <a:r>
              <a:rPr lang="en-GB"/>
              <a:t> 44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7F12E1-C23C-F2BF-89C3-3E2FCC8A9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2CFB-8CF4-1C49-BC5F-593B5F3D3B14}" type="datetimeFigureOut">
              <a:rPr lang="fi-FI" smtClean="0"/>
              <a:t>6.10.2023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270F59-9E54-9B06-629F-7559DD5B8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BE5749-5EB2-9037-9EE8-37A3F0DA3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DC4B65E-4FB4-816D-3ABF-6C0E80D890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3AF51BF-8436-ED13-927D-993DD2CDB6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8618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vaaleansinine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err="1"/>
              <a:t>Pääotsikko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Alaotsikko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254D366-ADB9-F81C-F3A9-0FE8B600B06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0902" y="2000187"/>
            <a:ext cx="3645548" cy="30924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8D32133-2774-9DDD-71BA-3A2DD7774E6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9615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Otsikko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34974-F3A3-AA28-578C-E88E992F8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err="1"/>
              <a:t>Otsikko</a:t>
            </a:r>
            <a:r>
              <a:rPr lang="en-GB"/>
              <a:t> 44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7F12E1-C23C-F2BF-89C3-3E2FCC8A9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6.10.2023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270F59-9E54-9B06-629F-7559DD5B8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BE5749-5EB2-9037-9EE8-37A3F0DA3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6" name="Picture 5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659325B-759F-4951-3A3C-7BA7DC8A47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4A71483-AD90-EFAE-2519-E6DDAD13AAC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761153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, sisältö ja media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4168800" cy="15428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err="1"/>
              <a:t>Otsikko</a:t>
            </a:r>
            <a:r>
              <a:rPr lang="en-GB"/>
              <a:t> 32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21358-7E6C-198B-1435-CD75CCB74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895165" y="535510"/>
            <a:ext cx="5914800" cy="5495107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err="1"/>
              <a:t>Tila</a:t>
            </a:r>
            <a:r>
              <a:rPr lang="en-GB"/>
              <a:t> </a:t>
            </a:r>
            <a:r>
              <a:rPr lang="en-GB" err="1"/>
              <a:t>taulukolle</a:t>
            </a:r>
            <a:r>
              <a:rPr lang="en-GB"/>
              <a:t>, </a:t>
            </a:r>
            <a:r>
              <a:rPr lang="en-GB" err="1"/>
              <a:t>graafille</a:t>
            </a:r>
            <a:r>
              <a:rPr lang="en-GB"/>
              <a:t>, </a:t>
            </a:r>
            <a:br>
              <a:rPr lang="en-GB"/>
            </a:br>
            <a:r>
              <a:rPr lang="en-GB" err="1"/>
              <a:t>kuvalle</a:t>
            </a:r>
            <a:r>
              <a:rPr lang="en-GB"/>
              <a:t> tai </a:t>
            </a:r>
            <a:r>
              <a:rPr lang="en-GB" err="1"/>
              <a:t>videolle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49965" y="2235850"/>
            <a:ext cx="41688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err="1"/>
              <a:t>Leipäteksti</a:t>
            </a:r>
            <a:r>
              <a:rPr lang="en-GB"/>
              <a:t> 24 </a:t>
            </a:r>
            <a:r>
              <a:rPr lang="en-GB" err="1"/>
              <a:t>pt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79992-5258-FE36-934D-C9DB69AF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2CFB-8CF4-1C49-BC5F-593B5F3D3B14}" type="datetimeFigureOut">
              <a:rPr lang="fi-FI" smtClean="0"/>
              <a:t>6.10.2023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43C1A-9B54-9EFC-0AC8-5E354885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7243D-E47C-20CA-1BF5-76A83AB52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423EE3F-5792-C453-AA55-3A36CC10AC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10AE0C6-395A-88FB-ADCA-F29353B3FB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47535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, sisältö ja media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4168800" cy="1542819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Otsikko</a:t>
            </a:r>
            <a:r>
              <a:rPr lang="en-GB"/>
              <a:t> 32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21358-7E6C-198B-1435-CD75CCB74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895165" y="535510"/>
            <a:ext cx="5914800" cy="5495107"/>
          </a:xfrm>
        </p:spPr>
        <p:txBody>
          <a:bodyPr anchor="ctr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>
              <a:defRPr sz="28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err="1"/>
              <a:t>Tila</a:t>
            </a:r>
            <a:r>
              <a:rPr lang="en-GB"/>
              <a:t> </a:t>
            </a:r>
            <a:r>
              <a:rPr lang="en-GB" err="1"/>
              <a:t>taulukolle</a:t>
            </a:r>
            <a:r>
              <a:rPr lang="en-GB"/>
              <a:t>, </a:t>
            </a:r>
            <a:r>
              <a:rPr lang="en-GB" err="1"/>
              <a:t>graafille</a:t>
            </a:r>
            <a:r>
              <a:rPr lang="en-GB"/>
              <a:t>, </a:t>
            </a:r>
            <a:br>
              <a:rPr lang="en-GB"/>
            </a:br>
            <a:r>
              <a:rPr lang="en-GB" err="1"/>
              <a:t>kuvalle</a:t>
            </a:r>
            <a:r>
              <a:rPr lang="en-GB"/>
              <a:t> tai </a:t>
            </a:r>
            <a:r>
              <a:rPr lang="en-GB" err="1"/>
              <a:t>videolle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49965" y="2235850"/>
            <a:ext cx="41688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err="1"/>
              <a:t>Leipäteksti</a:t>
            </a:r>
            <a:r>
              <a:rPr lang="en-GB"/>
              <a:t> 24 </a:t>
            </a:r>
            <a:r>
              <a:rPr lang="en-GB" err="1"/>
              <a:t>pt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79992-5258-FE36-934D-C9DB69AF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6.10.2023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43C1A-9B54-9EFC-0AC8-5E354885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7243D-E47C-20CA-1BF5-76A83AB52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8950044B-8DDC-20DA-A3D0-209641B552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65D8EA6-A6CF-9F2F-5390-64645DC837E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5879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, sisältö ja media 2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21358-7E6C-198B-1435-CD75CCB74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49965" y="535510"/>
            <a:ext cx="5914800" cy="5495107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err="1"/>
              <a:t>Tila</a:t>
            </a:r>
            <a:r>
              <a:rPr lang="en-GB"/>
              <a:t> </a:t>
            </a:r>
            <a:r>
              <a:rPr lang="en-GB" err="1"/>
              <a:t>taulukolle</a:t>
            </a:r>
            <a:r>
              <a:rPr lang="en-GB"/>
              <a:t>, </a:t>
            </a:r>
            <a:r>
              <a:rPr lang="en-GB" err="1"/>
              <a:t>graafille</a:t>
            </a:r>
            <a:r>
              <a:rPr lang="en-GB"/>
              <a:t>, </a:t>
            </a:r>
            <a:br>
              <a:rPr lang="en-GB"/>
            </a:br>
            <a:r>
              <a:rPr lang="en-GB" err="1"/>
              <a:t>kuvalle</a:t>
            </a:r>
            <a:r>
              <a:rPr lang="en-GB"/>
              <a:t> tai </a:t>
            </a:r>
            <a:r>
              <a:rPr lang="en-GB" err="1"/>
              <a:t>videolle</a:t>
            </a:r>
            <a:endParaRPr lang="fi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41165" y="535510"/>
            <a:ext cx="4168800" cy="15428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err="1"/>
              <a:t>Otsikko</a:t>
            </a:r>
            <a:r>
              <a:rPr lang="en-GB"/>
              <a:t> 32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641165" y="2235850"/>
            <a:ext cx="41688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err="1"/>
              <a:t>Leipäteksti</a:t>
            </a:r>
            <a:r>
              <a:rPr lang="en-GB"/>
              <a:t> 24 </a:t>
            </a:r>
            <a:r>
              <a:rPr lang="en-GB" err="1"/>
              <a:t>pt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79992-5258-FE36-934D-C9DB69AF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2CFB-8CF4-1C49-BC5F-593B5F3D3B14}" type="datetimeFigureOut">
              <a:rPr lang="fi-FI" smtClean="0"/>
              <a:t>6.10.2023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43C1A-9B54-9EFC-0AC8-5E354885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7243D-E47C-20CA-1BF5-76A83AB52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423EE3F-5792-C453-AA55-3A36CC10AC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10AE0C6-395A-88FB-ADCA-F29353B3FB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398803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, sisältö ja media 2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21358-7E6C-198B-1435-CD75CCB74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49965" y="535510"/>
            <a:ext cx="5914800" cy="5495107"/>
          </a:xfrm>
        </p:spPr>
        <p:txBody>
          <a:bodyPr anchor="ctr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>
                <a:solidFill>
                  <a:schemeClr val="tx1"/>
                </a:solidFill>
              </a:defRPr>
            </a:lvl2pPr>
            <a:lvl3pPr marL="914400" indent="0" algn="ctr">
              <a:buNone/>
              <a:defRPr sz="2400">
                <a:solidFill>
                  <a:schemeClr val="tx1"/>
                </a:solidFill>
              </a:defRPr>
            </a:lvl3pPr>
            <a:lvl4pPr marL="1371600" indent="0" algn="ctr">
              <a:buNone/>
              <a:defRPr sz="2000">
                <a:solidFill>
                  <a:schemeClr val="tx1"/>
                </a:solidFill>
              </a:defRPr>
            </a:lvl4pPr>
            <a:lvl5pPr marL="1828800" indent="0" algn="ctr">
              <a:buNone/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err="1"/>
              <a:t>Tila</a:t>
            </a:r>
            <a:r>
              <a:rPr lang="en-GB"/>
              <a:t> </a:t>
            </a:r>
            <a:r>
              <a:rPr lang="en-GB" err="1"/>
              <a:t>taulukolle</a:t>
            </a:r>
            <a:r>
              <a:rPr lang="en-GB"/>
              <a:t>, </a:t>
            </a:r>
            <a:r>
              <a:rPr lang="en-GB" err="1"/>
              <a:t>graafille</a:t>
            </a:r>
            <a:r>
              <a:rPr lang="en-GB"/>
              <a:t>, </a:t>
            </a:r>
            <a:br>
              <a:rPr lang="en-GB"/>
            </a:br>
            <a:r>
              <a:rPr lang="en-GB" err="1"/>
              <a:t>kuvalle</a:t>
            </a:r>
            <a:r>
              <a:rPr lang="en-GB"/>
              <a:t> tai </a:t>
            </a:r>
            <a:r>
              <a:rPr lang="en-GB" err="1"/>
              <a:t>videolle</a:t>
            </a:r>
            <a:endParaRPr lang="fi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41165" y="535510"/>
            <a:ext cx="4168800" cy="1542819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Otsikko</a:t>
            </a:r>
            <a:r>
              <a:rPr lang="en-GB"/>
              <a:t> 32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641165" y="2235850"/>
            <a:ext cx="4168800" cy="3773064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err="1"/>
              <a:t>Leipäteksti</a:t>
            </a:r>
            <a:r>
              <a:rPr lang="en-GB"/>
              <a:t> 24 </a:t>
            </a:r>
            <a:r>
              <a:rPr lang="en-GB" err="1"/>
              <a:t>pt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79992-5258-FE36-934D-C9DB69AF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6.10.2023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43C1A-9B54-9EFC-0AC8-5E354885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7243D-E47C-20CA-1BF5-76A83AB52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81CDCAA-FFF1-4D78-535A-F3200262F6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3E63CF4-7649-A128-BF76-E699CFB6B12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75752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, sisältö ja kuva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5432400" cy="15428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err="1"/>
              <a:t>Otsikko</a:t>
            </a:r>
            <a:r>
              <a:rPr lang="en-GB"/>
              <a:t> 32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49965" y="2235850"/>
            <a:ext cx="54324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err="1"/>
              <a:t>Leipäteksti</a:t>
            </a:r>
            <a:r>
              <a:rPr lang="en-GB"/>
              <a:t> 24 </a:t>
            </a:r>
            <a:r>
              <a:rPr lang="en-GB" err="1"/>
              <a:t>pt</a:t>
            </a:r>
            <a:endParaRPr lang="en-GB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423EE3F-5792-C453-AA55-3A36CC10AC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FCC8D104-7F84-C888-147D-E9BA71D739F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361113" y="0"/>
            <a:ext cx="5830887" cy="6858000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accent4"/>
                </a:solidFill>
              </a:defRPr>
            </a:lvl1pPr>
          </a:lstStyle>
          <a:p>
            <a:r>
              <a:rPr lang="fi-FI"/>
              <a:t>Kuva</a:t>
            </a:r>
          </a:p>
        </p:txBody>
      </p:sp>
    </p:spTree>
    <p:extLst>
      <p:ext uri="{BB962C8B-B14F-4D97-AF65-F5344CB8AC3E}">
        <p14:creationId xmlns:p14="http://schemas.microsoft.com/office/powerpoint/2010/main" val="2156229940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, sisältö ja kuva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5432400" cy="1542819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Otsikko</a:t>
            </a:r>
            <a:r>
              <a:rPr lang="en-GB"/>
              <a:t> 32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49965" y="2235850"/>
            <a:ext cx="54324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err="1"/>
              <a:t>Leipäteksti</a:t>
            </a:r>
            <a:r>
              <a:rPr lang="en-GB"/>
              <a:t> 24 </a:t>
            </a:r>
            <a:r>
              <a:rPr lang="en-GB" err="1"/>
              <a:t>pt</a:t>
            </a:r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65D8EA6-A6CF-9F2F-5390-64645DC837E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F918BCF9-AC30-9B84-E4CA-CDF3510AD3D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361113" y="0"/>
            <a:ext cx="5830887" cy="6858000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Kuva</a:t>
            </a:r>
          </a:p>
        </p:txBody>
      </p:sp>
    </p:spTree>
    <p:extLst>
      <p:ext uri="{BB962C8B-B14F-4D97-AF65-F5344CB8AC3E}">
        <p14:creationId xmlns:p14="http://schemas.microsoft.com/office/powerpoint/2010/main" val="3173874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vaaleanvihreä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err="1"/>
              <a:t>Pääotsikko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Alaotsikko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76E8D17-302F-2708-9A0F-82CA796E9E1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0902" y="2000187"/>
            <a:ext cx="3645548" cy="30924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A132C5A-86DF-8300-B725-365FF5BB1A7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434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1 sisältö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D8009-9C9D-BC20-E19F-6BBFBFF17D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err="1"/>
              <a:t>Otsikko</a:t>
            </a:r>
            <a:r>
              <a:rPr lang="en-GB"/>
              <a:t> 44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85810-6893-B421-9E24-5070E0BA23B9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fi-FI"/>
              <a:t>Leipäteksti 28 pt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EE75F-E69C-1BB7-BD19-66FB90E8500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16.6.2023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1EE8F0-15A5-8FCF-A1D5-66536D64F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019949-D649-D43F-8908-A18051B04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DC36B7C6-A167-E29B-B137-4BC0CBE498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8AB7446-32D7-9321-62EB-F686687D3DE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508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1 sisältö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D8009-9C9D-BC20-E19F-6BBFBFF17D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err="1"/>
              <a:t>Otsikko</a:t>
            </a:r>
            <a:r>
              <a:rPr lang="en-GB"/>
              <a:t> 44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85810-6893-B421-9E24-5070E0BA23B9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fi-FI"/>
              <a:t>Leipäteksti 28 pt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EE75F-E69C-1BB7-BD19-66FB90E85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2CFB-8CF4-1C49-BC5F-593B5F3D3B14}" type="datetimeFigureOut">
              <a:rPr lang="fi-FI" smtClean="0"/>
              <a:t>6.10.2023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1EE8F0-15A5-8FCF-A1D5-66536D64F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019949-D649-D43F-8908-A18051B04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DC36B7C6-A167-E29B-B137-4BC0CBE498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8AB7446-32D7-9321-62EB-F686687D3DE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6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2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57.xml"/><Relationship Id="rId7" Type="http://schemas.openxmlformats.org/officeDocument/2006/relationships/slideLayout" Target="../slideLayouts/slideLayout61.xml"/><Relationship Id="rId12" Type="http://schemas.openxmlformats.org/officeDocument/2006/relationships/slideLayout" Target="../slideLayouts/slideLayout66.xml"/><Relationship Id="rId2" Type="http://schemas.openxmlformats.org/officeDocument/2006/relationships/slideLayout" Target="../slideLayouts/slideLayout56.xml"/><Relationship Id="rId1" Type="http://schemas.openxmlformats.org/officeDocument/2006/relationships/slideLayout" Target="../slideLayouts/slideLayout55.xml"/><Relationship Id="rId6" Type="http://schemas.openxmlformats.org/officeDocument/2006/relationships/slideLayout" Target="../slideLayouts/slideLayout60.xml"/><Relationship Id="rId11" Type="http://schemas.openxmlformats.org/officeDocument/2006/relationships/slideLayout" Target="../slideLayouts/slideLayout65.xml"/><Relationship Id="rId5" Type="http://schemas.openxmlformats.org/officeDocument/2006/relationships/slideLayout" Target="../slideLayouts/slideLayout59.xml"/><Relationship Id="rId10" Type="http://schemas.openxmlformats.org/officeDocument/2006/relationships/slideLayout" Target="../slideLayouts/slideLayout64.xml"/><Relationship Id="rId4" Type="http://schemas.openxmlformats.org/officeDocument/2006/relationships/slideLayout" Target="../slideLayouts/slideLayout58.xml"/><Relationship Id="rId9" Type="http://schemas.openxmlformats.org/officeDocument/2006/relationships/slideLayout" Target="../slideLayouts/slideLayout63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5" Type="http://schemas.openxmlformats.org/officeDocument/2006/relationships/slideLayout" Target="../slideLayouts/slideLayout32.xml"/><Relationship Id="rId4" Type="http://schemas.openxmlformats.org/officeDocument/2006/relationships/slideLayout" Target="../slideLayouts/slideLayout31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7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41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9.xml"/><Relationship Id="rId3" Type="http://schemas.openxmlformats.org/officeDocument/2006/relationships/slideLayout" Target="../slideLayouts/slideLayout44.xml"/><Relationship Id="rId7" Type="http://schemas.openxmlformats.org/officeDocument/2006/relationships/slideLayout" Target="../slideLayouts/slideLayout48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43.xml"/><Relationship Id="rId1" Type="http://schemas.openxmlformats.org/officeDocument/2006/relationships/slideLayout" Target="../slideLayouts/slideLayout42.xml"/><Relationship Id="rId6" Type="http://schemas.openxmlformats.org/officeDocument/2006/relationships/slideLayout" Target="../slideLayouts/slideLayout47.xml"/><Relationship Id="rId11" Type="http://schemas.openxmlformats.org/officeDocument/2006/relationships/slideLayout" Target="../slideLayouts/slideLayout52.xml"/><Relationship Id="rId5" Type="http://schemas.openxmlformats.org/officeDocument/2006/relationships/slideLayout" Target="../slideLayouts/slideLayout46.xml"/><Relationship Id="rId10" Type="http://schemas.openxmlformats.org/officeDocument/2006/relationships/slideLayout" Target="../slideLayouts/slideLayout51.xml"/><Relationship Id="rId4" Type="http://schemas.openxmlformats.org/officeDocument/2006/relationships/slideLayout" Target="../slideLayouts/slideLayout45.xml"/><Relationship Id="rId9" Type="http://schemas.openxmlformats.org/officeDocument/2006/relationships/slideLayout" Target="../slideLayouts/slideLayout50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53.xml"/><Relationship Id="rId4" Type="http://schemas.openxmlformats.org/officeDocument/2006/relationships/image" Target="../media/image9.png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54.xml"/><Relationship Id="rId4" Type="http://schemas.openxmlformats.org/officeDocument/2006/relationships/image" Target="../media/image9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910806-493F-132E-0D2E-D75D41432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4D146-646D-D54B-D78B-31FF201B6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965" y="2044748"/>
            <a:ext cx="10260000" cy="395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24139-035D-0AA1-BB99-874ED2891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6.10.2023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9ABD9-72EF-74E9-13CE-7645C8EAE3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A2E6B-A0EF-85D5-B8E9-510C93B25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0656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798" r:id="rId4"/>
    <p:sldLayoutId id="2147483799" r:id="rId5"/>
    <p:sldLayoutId id="2147483800" r:id="rId6"/>
    <p:sldLayoutId id="2147483801" r:id="rId7"/>
    <p:sldLayoutId id="2147483815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4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910806-493F-132E-0D2E-D75D41432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4D146-646D-D54B-D78B-31FF201B6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965" y="2044748"/>
            <a:ext cx="10260000" cy="395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24139-035D-0AA1-BB99-874ED2891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6.10.2023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9ABD9-72EF-74E9-13CE-7645C8EAE3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A2E6B-A0EF-85D5-B8E9-510C93B25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7745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4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910806-493F-132E-0D2E-D75D41432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4D146-646D-D54B-D78B-31FF201B6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965" y="2044748"/>
            <a:ext cx="10260000" cy="395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24139-035D-0AA1-BB99-874ED2891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6.10.2023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9ABD9-72EF-74E9-13CE-7645C8EAE3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A2E6B-A0EF-85D5-B8E9-510C93B25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5731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4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910806-493F-132E-0D2E-D75D41432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4D146-646D-D54B-D78B-31FF201B6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965" y="2044748"/>
            <a:ext cx="10260000" cy="395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24139-035D-0AA1-BB99-874ED2891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6.10.2023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9ABD9-72EF-74E9-13CE-7645C8EAE3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A2E6B-A0EF-85D5-B8E9-510C93B25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7934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807" r:id="rId3"/>
    <p:sldLayoutId id="2147483714" r:id="rId4"/>
    <p:sldLayoutId id="2147483715" r:id="rId5"/>
    <p:sldLayoutId id="2147483716" r:id="rId6"/>
    <p:sldLayoutId id="2147483717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4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910806-493F-132E-0D2E-D75D41432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4D146-646D-D54B-D78B-31FF201B6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965" y="2044748"/>
            <a:ext cx="10260000" cy="395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24139-035D-0AA1-BB99-874ED2891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6.10.2023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9ABD9-72EF-74E9-13CE-7645C8EAE3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A2E6B-A0EF-85D5-B8E9-510C93B25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7670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806" r:id="rId5"/>
    <p:sldLayoutId id="2147483789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4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910806-493F-132E-0D2E-D75D41432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4D146-646D-D54B-D78B-31FF201B6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965" y="2044748"/>
            <a:ext cx="10260000" cy="395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24139-035D-0AA1-BB99-874ED2891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6.10.2023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9ABD9-72EF-74E9-13CE-7645C8EAE3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A2E6B-A0EF-85D5-B8E9-510C93B25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4357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4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561516D5-0AAA-DE78-E828-72FCAD04A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668" y="487242"/>
            <a:ext cx="9569557" cy="6131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err="1"/>
              <a:t>Click</a:t>
            </a:r>
            <a:r>
              <a:rPr lang="fi-FI" noProof="0"/>
              <a:t> to </a:t>
            </a:r>
            <a:r>
              <a:rPr lang="fi-FI" noProof="0" err="1"/>
              <a:t>edit</a:t>
            </a:r>
            <a:r>
              <a:rPr lang="fi-FI" noProof="0"/>
              <a:t> Master </a:t>
            </a:r>
            <a:r>
              <a:rPr lang="fi-FI" noProof="0" err="1"/>
              <a:t>titlestyle</a:t>
            </a:r>
            <a:endParaRPr lang="fi-FI" noProof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F86F9587-735F-C8FE-1B9D-811387FA7D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3669" y="1428750"/>
            <a:ext cx="11205372" cy="45999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noProof="0" err="1"/>
              <a:t>Edit</a:t>
            </a:r>
            <a:r>
              <a:rPr lang="fi-FI" noProof="0"/>
              <a:t> Master </a:t>
            </a:r>
            <a:r>
              <a:rPr lang="fi-FI" noProof="0" err="1"/>
              <a:t>textstyles</a:t>
            </a:r>
            <a:endParaRPr lang="fi-FI" noProof="0"/>
          </a:p>
          <a:p>
            <a:pPr lvl="1"/>
            <a:r>
              <a:rPr lang="fi-FI" noProof="0"/>
              <a:t>Second </a:t>
            </a:r>
            <a:r>
              <a:rPr lang="fi-FI" noProof="0" err="1"/>
              <a:t>level</a:t>
            </a:r>
            <a:endParaRPr lang="fi-FI" noProof="0"/>
          </a:p>
          <a:p>
            <a:pPr lvl="2"/>
            <a:r>
              <a:rPr lang="fi-FI" noProof="0"/>
              <a:t>Third </a:t>
            </a:r>
            <a:r>
              <a:rPr lang="fi-FI" noProof="0" err="1"/>
              <a:t>level</a:t>
            </a:r>
            <a:endParaRPr lang="fi-FI" noProof="0"/>
          </a:p>
          <a:p>
            <a:pPr lvl="3"/>
            <a:r>
              <a:rPr lang="fi-FI" noProof="0" err="1"/>
              <a:t>Fourthlevel</a:t>
            </a:r>
            <a:endParaRPr lang="fi-FI" noProof="0"/>
          </a:p>
          <a:p>
            <a:pPr lvl="4"/>
            <a:r>
              <a:rPr lang="fi-FI" noProof="0" err="1"/>
              <a:t>Fifthlevel</a:t>
            </a:r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4017591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 spc="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D9C8-F09A-4D9E-BEC0-4725162E21FF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809" r:id="rId8"/>
    <p:sldLayoutId id="2147483810" r:id="rId9"/>
    <p:sldLayoutId id="2147483811" r:id="rId10"/>
    <p:sldLayoutId id="214748381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4675C3-A68A-494B-A887-BB4F9C595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668" y="487242"/>
            <a:ext cx="9569557" cy="6131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24F11B-CC2F-4841-B144-357C828B93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3669" y="1299308"/>
            <a:ext cx="11205372" cy="47293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16872D-DE43-4755-8211-BDAE2EE6B3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983495" y="6257748"/>
            <a:ext cx="1074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Arial Black" panose="020B0A04020102020204" pitchFamily="34" charset="0"/>
                <a:cs typeface="Poppins SemiBold" panose="00000700000000000000" pitchFamily="2" charset="0"/>
              </a:defRPr>
            </a:lvl1pPr>
          </a:lstStyle>
          <a:p>
            <a:fld id="{6F3F4CD8-536F-4549-973D-0FBA9CAF6C21}" type="datetime1">
              <a:rPr lang="fi-FI" smtClean="0"/>
              <a:pPr/>
              <a:t>6.10.2023</a:t>
            </a:fld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D66FFF-A4FB-4489-9B49-5DDC688AAB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75568" y="6257749"/>
            <a:ext cx="603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Arial Black" panose="020B0A04020102020204" pitchFamily="34" charset="0"/>
                <a:cs typeface="Poppins SemiBold" panose="00000700000000000000" pitchFamily="2" charset="0"/>
              </a:defRPr>
            </a:lvl1pPr>
          </a:lstStyle>
          <a:p>
            <a:fld id="{D5C7B8F6-2765-465B-BF52-D1DF320C1AE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34F72BBA-3120-418C-94D3-114F2CB319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15693" y="6257748"/>
            <a:ext cx="20505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Arial Black" panose="020B0A04020102020204" pitchFamily="34" charset="0"/>
                <a:cs typeface="Poppins SemiBold" panose="00000700000000000000" pitchFamily="2" charset="0"/>
              </a:defRPr>
            </a:lvl1pPr>
          </a:lstStyle>
          <a:p>
            <a:pPr algn="ctr"/>
            <a:r>
              <a:rPr lang="fi-FI"/>
              <a:t>Alatunniste</a:t>
            </a:r>
          </a:p>
        </p:txBody>
      </p:sp>
      <p:pic>
        <p:nvPicPr>
          <p:cNvPr id="54" name="Picture 53">
            <a:extLst>
              <a:ext uri="{FF2B5EF4-FFF2-40B4-BE49-F238E27FC236}">
                <a16:creationId xmlns:a16="http://schemas.microsoft.com/office/drawing/2014/main" id="{B4A78410-7DAE-4BD5-ACEE-CAF6BFA9404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431617"/>
            <a:ext cx="821524" cy="69633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1F3D45F-BBF9-4E55-9C34-22653BDEACD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9553" y="6243900"/>
            <a:ext cx="2305785" cy="378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1112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0">
          <a:solidFill>
            <a:schemeClr val="tx1"/>
          </a:solidFill>
          <a:latin typeface="Arial Black" panose="020B0A04020102020204" pitchFamily="34" charset="0"/>
          <a:ea typeface="+mj-ea"/>
          <a:cs typeface="Poppins ExtraBold" panose="00000900000000000000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4675C3-A68A-494B-A887-BB4F9C595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668" y="487242"/>
            <a:ext cx="9569557" cy="6131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24F11B-CC2F-4841-B144-357C828B93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3669" y="1299308"/>
            <a:ext cx="11205372" cy="47293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16872D-DE43-4755-8211-BDAE2EE6B3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983495" y="6257748"/>
            <a:ext cx="1074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Poppins SemiBold" panose="00000700000000000000" pitchFamily="2" charset="0"/>
                <a:cs typeface="Poppins SemiBold" panose="00000700000000000000" pitchFamily="2" charset="0"/>
              </a:defRPr>
            </a:lvl1pPr>
          </a:lstStyle>
          <a:p>
            <a:fld id="{6F3F4CD8-536F-4549-973D-0FBA9CAF6C21}" type="datetime1">
              <a:rPr lang="fi-FI" smtClean="0"/>
              <a:pPr/>
              <a:t>6.10.2023</a:t>
            </a:fld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D66FFF-A4FB-4489-9B49-5DDC688AAB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75568" y="6257749"/>
            <a:ext cx="603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Poppins SemiBold" panose="00000700000000000000" pitchFamily="2" charset="0"/>
                <a:cs typeface="Poppins SemiBold" panose="00000700000000000000" pitchFamily="2" charset="0"/>
              </a:defRPr>
            </a:lvl1pPr>
          </a:lstStyle>
          <a:p>
            <a:fld id="{D5C7B8F6-2765-465B-BF52-D1DF320C1AE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34F72BBA-3120-418C-94D3-114F2CB319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15693" y="6257748"/>
            <a:ext cx="20505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Poppins SemiBold" panose="00000700000000000000" pitchFamily="2" charset="0"/>
                <a:cs typeface="Poppins SemiBold" panose="00000700000000000000" pitchFamily="2" charset="0"/>
              </a:defRPr>
            </a:lvl1pPr>
          </a:lstStyle>
          <a:p>
            <a:pPr algn="ctr"/>
            <a:r>
              <a:rPr lang="fi-FI"/>
              <a:t>Alatunniste</a:t>
            </a:r>
          </a:p>
        </p:txBody>
      </p:sp>
      <p:pic>
        <p:nvPicPr>
          <p:cNvPr id="54" name="Picture 53">
            <a:extLst>
              <a:ext uri="{FF2B5EF4-FFF2-40B4-BE49-F238E27FC236}">
                <a16:creationId xmlns:a16="http://schemas.microsoft.com/office/drawing/2014/main" id="{B4A78410-7DAE-4BD5-ACEE-CAF6BFA9404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431617"/>
            <a:ext cx="821524" cy="69633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68F5E9F-A37F-4244-A1FD-705A898F7F4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3668" y="6242935"/>
            <a:ext cx="2317555" cy="379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04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0">
          <a:solidFill>
            <a:schemeClr val="tx1"/>
          </a:solidFill>
          <a:latin typeface="Poppins ExtraBold" panose="00000900000000000000" pitchFamily="2" charset="0"/>
          <a:ea typeface="+mj-ea"/>
          <a:cs typeface="Poppins ExtraBold" panose="00000900000000000000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kern="1200">
          <a:solidFill>
            <a:schemeClr val="tx1"/>
          </a:solidFill>
          <a:latin typeface="Poppins ExtraLight" panose="00000300000000000000" pitchFamily="2" charset="0"/>
          <a:ea typeface="+mn-ea"/>
          <a:cs typeface="Poppins ExtraLight" panose="00000300000000000000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Poppins ExtraLight" panose="00000300000000000000" pitchFamily="2" charset="0"/>
          <a:ea typeface="+mn-ea"/>
          <a:cs typeface="Poppins ExtraLight" panose="00000300000000000000" pitchFamily="2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Poppins ExtraLight" panose="00000300000000000000" pitchFamily="2" charset="0"/>
          <a:ea typeface="+mn-ea"/>
          <a:cs typeface="Poppins ExtraLight" panose="00000300000000000000" pitchFamily="2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Poppins ExtraLight" panose="00000300000000000000" pitchFamily="2" charset="0"/>
          <a:ea typeface="+mn-ea"/>
          <a:cs typeface="Poppins ExtraLight" panose="00000300000000000000" pitchFamily="2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Poppins ExtraLight" panose="00000300000000000000" pitchFamily="2" charset="0"/>
          <a:ea typeface="+mn-ea"/>
          <a:cs typeface="Poppins ExtraLight" panose="00000300000000000000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5B460-9657-981D-6708-0686F2DEF6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7335" y="1210389"/>
            <a:ext cx="7158644" cy="238760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fi-FI" sz="4000" dirty="0">
                <a:solidFill>
                  <a:srgbClr val="000000"/>
                </a:solidFill>
              </a:rPr>
              <a:t>Tilannekatsaus hyvinvointialueen talouteen sekä Talousarvion 2024 </a:t>
            </a:r>
            <a:r>
              <a:rPr lang="fi-FI" sz="4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ja taloussuunnitelman 2024 -2026 valmistelu</a:t>
            </a:r>
            <a:endParaRPr lang="fi-FI" sz="3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509CAD-CC83-7045-194A-7EEA012F63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1422" y="4610862"/>
            <a:ext cx="6508102" cy="1754799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ts val="0"/>
              </a:spcBef>
            </a:pPr>
            <a:r>
              <a:rPr lang="fi-FI" sz="2200" dirty="0">
                <a:solidFill>
                  <a:srgbClr val="000000"/>
                </a:solidFill>
                <a:latin typeface="Calibri"/>
                <a:ea typeface="Calibri" panose="020F0502020204030204" pitchFamily="34" charset="0"/>
                <a:cs typeface="Calibri Light"/>
              </a:rPr>
              <a:t>Nuorisovaltuusto 11.10.2023</a:t>
            </a:r>
            <a:endParaRPr lang="fi-FI" sz="2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fi-FI" sz="2200" dirty="0">
                <a:solidFill>
                  <a:srgbClr val="000000"/>
                </a:solidFill>
                <a:latin typeface="Calibri"/>
                <a:cs typeface="Calibri Light"/>
              </a:rPr>
              <a:t>Hanna Heinikainen, talousjohtaja</a:t>
            </a:r>
          </a:p>
        </p:txBody>
      </p:sp>
    </p:spTree>
    <p:extLst>
      <p:ext uri="{BB962C8B-B14F-4D97-AF65-F5344CB8AC3E}">
        <p14:creationId xmlns:p14="http://schemas.microsoft.com/office/powerpoint/2010/main" val="3974869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C5208E-B91D-2CDD-E092-1B5EB2FC9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357" y="158615"/>
            <a:ext cx="10649258" cy="831736"/>
          </a:xfrm>
        </p:spPr>
        <p:txBody>
          <a:bodyPr>
            <a:noAutofit/>
          </a:bodyPr>
          <a:lstStyle/>
          <a:p>
            <a:r>
              <a:rPr lang="fi-FI" sz="3100" dirty="0"/>
              <a:t>Talousarvion toteutuminen 2. osavuosikatsaus 2023</a:t>
            </a:r>
            <a:br>
              <a:rPr lang="fi-FI" sz="3100" dirty="0"/>
            </a:br>
            <a:r>
              <a:rPr lang="fi-FI" sz="3100" dirty="0"/>
              <a:t>Hyvinvointialueen käyttötalous yhteensä  </a:t>
            </a:r>
            <a:endParaRPr lang="fi-FI" sz="3100" dirty="0">
              <a:solidFill>
                <a:srgbClr val="FF0000"/>
              </a:solidFill>
            </a:endParaRPr>
          </a:p>
        </p:txBody>
      </p:sp>
      <p:sp>
        <p:nvSpPr>
          <p:cNvPr id="8" name="Sisällön paikkamerkki 6">
            <a:extLst>
              <a:ext uri="{FF2B5EF4-FFF2-40B4-BE49-F238E27FC236}">
                <a16:creationId xmlns:a16="http://schemas.microsoft.com/office/drawing/2014/main" id="{B0868AB5-6B91-C8BE-442F-1A0329F9B8E9}"/>
              </a:ext>
            </a:extLst>
          </p:cNvPr>
          <p:cNvSpPr txBox="1">
            <a:spLocks/>
          </p:cNvSpPr>
          <p:nvPr/>
        </p:nvSpPr>
        <p:spPr>
          <a:xfrm>
            <a:off x="211860" y="3616506"/>
            <a:ext cx="11477058" cy="3111967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kern="1200">
                <a:solidFill>
                  <a:schemeClr val="tx1"/>
                </a:solidFill>
                <a:latin typeface="Poppins ExtraLight" panose="00000300000000000000" pitchFamily="2" charset="0"/>
                <a:ea typeface="+mn-ea"/>
                <a:cs typeface="Poppins ExtraLight" panose="00000300000000000000" pitchFamily="2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Poppins ExtraLight" panose="00000300000000000000" pitchFamily="2" charset="0"/>
                <a:ea typeface="+mn-ea"/>
                <a:cs typeface="Poppins ExtraLight" panose="00000300000000000000" pitchFamily="2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Poppins ExtraLight" panose="00000300000000000000" pitchFamily="2" charset="0"/>
                <a:ea typeface="+mn-ea"/>
                <a:cs typeface="Poppins ExtraLight" panose="00000300000000000000" pitchFamily="2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oppins ExtraLight" panose="00000300000000000000" pitchFamily="2" charset="0"/>
                <a:ea typeface="+mn-ea"/>
                <a:cs typeface="Poppins ExtraLight" panose="00000300000000000000" pitchFamily="2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oppins ExtraLight" panose="00000300000000000000" pitchFamily="2" charset="0"/>
                <a:ea typeface="+mn-ea"/>
                <a:cs typeface="Poppins ExtraLight" panose="00000300000000000000" pitchFamily="2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  <a:defRPr/>
            </a:pPr>
            <a:r>
              <a:rPr lang="fi-FI" sz="1200" b="1" dirty="0">
                <a:solidFill>
                  <a:srgbClr val="080808"/>
                </a:solidFill>
                <a:latin typeface="+mn-lt"/>
                <a:cs typeface="Calibri Light"/>
              </a:rPr>
              <a:t>Merkittävimmät talousarviopoikkeamat ennusteessa 2023 syntyvät henkilöstömenoista, työvoiman vuokrauksesta ja palvelujen ostoista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fi-FI" sz="1200" b="1" dirty="0">
              <a:solidFill>
                <a:srgbClr val="080808"/>
              </a:solidFill>
              <a:latin typeface="+mn-lt"/>
              <a:cs typeface="Calibri Light"/>
            </a:endParaRPr>
          </a:p>
          <a:p>
            <a:pPr marL="0" marR="0" lvl="0" indent="0" algn="l" defTabSz="9144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i-FI" sz="1200" b="1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+mn-lt"/>
                <a:cs typeface="Calibri Light"/>
              </a:rPr>
              <a:t>Henkilöstömenot ja työvoiman vuokraus</a:t>
            </a:r>
            <a:endParaRPr lang="fi-FI" dirty="0">
              <a:solidFill>
                <a:srgbClr val="080808"/>
              </a:solidFill>
              <a:cs typeface="Calibri Light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fi-FI" sz="1200" dirty="0">
                <a:solidFill>
                  <a:srgbClr val="080808"/>
                </a:solidFill>
                <a:latin typeface="+mn-lt"/>
                <a:cs typeface="Calibri Light"/>
              </a:rPr>
              <a:t>Hyvinvointialueen henkilöstö koostuu hyvinvointialueelle palkatuista henkilöistä ja vuokratyövoimasta. Henkilöstön käyttöä seurataan kokonaisuutena.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fi-FI" sz="1200" dirty="0">
                <a:solidFill>
                  <a:srgbClr val="080808"/>
                </a:solidFill>
                <a:latin typeface="+mn-lt"/>
                <a:cs typeface="Calibri Light"/>
              </a:rPr>
              <a:t>Henkilöstömenojen arvioidaan alittavan 8,5 M€:la talousarvion, johtuen tammi-kesäkuussa täyttämättä olleista vakansseista. Vuokratyön kustannukset ovat olleet 13,7 M€. *. 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fi-FI" sz="1200" dirty="0">
              <a:solidFill>
                <a:srgbClr val="080808"/>
              </a:solidFill>
              <a:latin typeface="+mn-lt"/>
              <a:cs typeface="Calibri Light" panose="020F0302020204030204" pitchFamily="34" charset="0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kumimoji="0" lang="fi-FI" sz="1200" b="1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+mn-lt"/>
                <a:cs typeface="Calibri Light"/>
              </a:rPr>
              <a:t>Palvelujen ostot</a:t>
            </a:r>
            <a:r>
              <a:rPr lang="fi-FI" sz="1200" b="1" dirty="0">
                <a:solidFill>
                  <a:srgbClr val="080808"/>
                </a:solidFill>
                <a:latin typeface="+mn-lt"/>
                <a:cs typeface="Calibri Light"/>
              </a:rPr>
              <a:t> </a:t>
            </a:r>
            <a:endParaRPr lang="fi-FI" sz="1200" b="1" i="0" u="none" strike="noStrike" kern="1200" cap="none" spc="0" normalizeH="0" baseline="0" noProof="0" dirty="0">
              <a:ln>
                <a:noFill/>
              </a:ln>
              <a:solidFill>
                <a:srgbClr val="080808"/>
              </a:solidFill>
              <a:effectLst/>
              <a:uLnTx/>
              <a:uFillTx/>
              <a:latin typeface="+mn-lt"/>
              <a:cs typeface="Calibri Light" panose="020F03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+mn-lt"/>
                <a:cs typeface="Calibri Light"/>
              </a:rPr>
              <a:t>Palvelujen ostoissa ylitysuhka 54,4 M€ aiheutuu pääosin asiakaspalvelujen palvelutarpeen kasvusta ja hinnankorotuksista, joiden yhteisvaikutus n. 38,9 M€.</a:t>
            </a:r>
            <a:endParaRPr lang="fi-FI" sz="1200" b="0" i="0" u="none" strike="noStrike" kern="1200" cap="none" spc="0" normalizeH="0" baseline="0" noProof="0" dirty="0">
              <a:ln>
                <a:noFill/>
              </a:ln>
              <a:solidFill>
                <a:srgbClr val="080808"/>
              </a:solidFill>
              <a:effectLst/>
              <a:uLnTx/>
              <a:uFillTx/>
              <a:latin typeface="+mn-lt"/>
              <a:cs typeface="Calibri Light"/>
            </a:endParaRPr>
          </a:p>
          <a:p>
            <a:pPr lvl="1">
              <a:spcBef>
                <a:spcPts val="0"/>
              </a:spcBef>
              <a:defRPr/>
            </a:pPr>
            <a:r>
              <a:rPr kumimoji="0" lang="fi-FI" sz="1200" b="1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+mn-lt"/>
                <a:cs typeface="Calibri Light"/>
              </a:rPr>
              <a:t>Lasten, nuorten ja perheiden palvelut</a:t>
            </a: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+mn-lt"/>
                <a:cs typeface="Calibri Light"/>
              </a:rPr>
              <a:t>:</a:t>
            </a:r>
            <a:r>
              <a:rPr lang="fi-FI" sz="1200" dirty="0">
                <a:solidFill>
                  <a:srgbClr val="080808"/>
                </a:solidFill>
                <a:latin typeface="+mn-lt"/>
                <a:cs typeface="Calibri Light"/>
              </a:rPr>
              <a:t> 14</a:t>
            </a: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+mn-lt"/>
                <a:cs typeface="Calibri Light"/>
              </a:rPr>
              <a:t>,1 M€: </a:t>
            </a:r>
            <a:r>
              <a:rPr lang="fi-FI" sz="1200" dirty="0">
                <a:solidFill>
                  <a:srgbClr val="080808"/>
                </a:solidFill>
                <a:latin typeface="+mn-lt"/>
                <a:cs typeface="Calibri Light"/>
              </a:rPr>
              <a:t>mm. asiakaspalveluiden ostoista muodostuu ylitysuhkaa 12 M€:a, johtuen mm.  palvelutarpeen kasvusta ja muutoksesta sekä hinnankorotuksista.</a:t>
            </a:r>
            <a:endParaRPr lang="fi-FI" sz="1200" b="1" dirty="0">
              <a:solidFill>
                <a:srgbClr val="080808"/>
              </a:solidFill>
              <a:latin typeface="+mn-lt"/>
              <a:cs typeface="Calibri Light" panose="020F0302020204030204" pitchFamily="34" charset="0"/>
            </a:endParaRPr>
          </a:p>
          <a:p>
            <a:pPr lvl="1">
              <a:spcBef>
                <a:spcPts val="0"/>
              </a:spcBef>
              <a:defRPr/>
            </a:pPr>
            <a:r>
              <a:rPr lang="fi-FI" sz="1200" b="1" dirty="0">
                <a:solidFill>
                  <a:srgbClr val="080808"/>
                </a:solidFill>
                <a:latin typeface="+mn-lt"/>
                <a:cs typeface="Calibri Light"/>
              </a:rPr>
              <a:t>Aikuissosiaalityö ja vammaispalvelut: </a:t>
            </a:r>
            <a:r>
              <a:rPr lang="fi-FI" sz="1200" dirty="0">
                <a:solidFill>
                  <a:srgbClr val="080808"/>
                </a:solidFill>
                <a:latin typeface="+mn-lt"/>
                <a:cs typeface="Calibri Light"/>
              </a:rPr>
              <a:t>8,5 M€, joka koostuu palvelutarpeen kasvusta ja hinnankorotuksista mm. aikuisten asumispalvelut 3,0M€, vammaisten asumispalvelut ja työ- ja päivätoiminta </a:t>
            </a:r>
            <a:r>
              <a:rPr lang="fi-FI" sz="1200" dirty="0">
                <a:solidFill>
                  <a:srgbClr val="000000"/>
                </a:solidFill>
                <a:latin typeface="+mn-lt"/>
                <a:cs typeface="Calibri Light"/>
              </a:rPr>
              <a:t>1,7 M€, nuorten sosiaalityö ja jälkihuolto 0,8 M€. </a:t>
            </a:r>
          </a:p>
          <a:p>
            <a:pPr lvl="1">
              <a:spcBef>
                <a:spcPts val="0"/>
              </a:spcBef>
              <a:defRPr/>
            </a:pPr>
            <a:r>
              <a:rPr lang="fi-FI" sz="1200" b="1" dirty="0">
                <a:solidFill>
                  <a:schemeClr val="accent4"/>
                </a:solidFill>
                <a:latin typeface="+mn-lt"/>
                <a:cs typeface="Calibri Light"/>
              </a:rPr>
              <a:t>Vanhuspalvelut: </a:t>
            </a:r>
            <a:r>
              <a:rPr lang="fi-FI" sz="1200" b="0" i="0" u="none" strike="noStrike" dirty="0">
                <a:solidFill>
                  <a:srgbClr val="000000"/>
                </a:solidFill>
                <a:effectLst/>
                <a:latin typeface="Calibri"/>
                <a:cs typeface="Poppins ExtraLight"/>
              </a:rPr>
              <a:t>10,1 M€, johtuen mm. palvelutarpeen kasvusta ja hinnankorotuksista ympärivuorokautisessa asumispalvelussa (ylitys 6,0 M€).</a:t>
            </a:r>
          </a:p>
          <a:p>
            <a:pPr lvl="1">
              <a:spcBef>
                <a:spcPts val="0"/>
              </a:spcBef>
              <a:defRPr/>
            </a:pPr>
            <a:r>
              <a:rPr lang="fi-FI" sz="1200" b="1" dirty="0">
                <a:solidFill>
                  <a:srgbClr val="080808"/>
                </a:solidFill>
                <a:latin typeface="+mn-lt"/>
                <a:cs typeface="Calibri Light"/>
              </a:rPr>
              <a:t>Terveydenhuolto: </a:t>
            </a:r>
            <a:r>
              <a:rPr lang="fi-FI" sz="1200" dirty="0">
                <a:solidFill>
                  <a:srgbClr val="080808"/>
                </a:solidFill>
                <a:latin typeface="+mn-lt"/>
                <a:cs typeface="Calibri Light"/>
              </a:rPr>
              <a:t>Palvelujen ostojen ennustetaan ylittävän talousarvion 6,2 M€:</a:t>
            </a:r>
            <a:r>
              <a:rPr lang="fi-FI" sz="1200" dirty="0" err="1">
                <a:solidFill>
                  <a:srgbClr val="080808"/>
                </a:solidFill>
                <a:latin typeface="+mn-lt"/>
                <a:cs typeface="Calibri Light"/>
              </a:rPr>
              <a:t>lla</a:t>
            </a:r>
            <a:r>
              <a:rPr lang="fi-FI" sz="1200" dirty="0">
                <a:solidFill>
                  <a:srgbClr val="080808"/>
                </a:solidFill>
                <a:latin typeface="+mn-lt"/>
                <a:cs typeface="Calibri Light"/>
              </a:rPr>
              <a:t>. Suurimmat ylitykset muodostuvat Kaunialan sairaalapalvelujen ostoista 0,5 M€ ja pääkaupunkiseudun päivystyspalveluista (mm. Jorvi ja Lastensairaala 0,2 M €), työvoiman vuokrauksen toteumasta sekä muista pienemmistä eristä.</a:t>
            </a:r>
          </a:p>
          <a:p>
            <a:pPr lvl="1">
              <a:spcBef>
                <a:spcPts val="0"/>
              </a:spcBef>
              <a:defRPr/>
            </a:pPr>
            <a:r>
              <a:rPr kumimoji="0" lang="fi-FI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cs typeface="Calibri Light"/>
              </a:rPr>
              <a:t>HVA-johto ja konsernipalvelut:</a:t>
            </a:r>
            <a:r>
              <a:rPr lang="fi-FI" sz="1200" dirty="0">
                <a:latin typeface="+mn-lt"/>
                <a:cs typeface="Calibri Light"/>
              </a:rPr>
              <a:t> 12</a:t>
            </a: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cs typeface="Calibri Light"/>
              </a:rPr>
              <a:t>,4 M€, johtuen pääosin tietohallinnon ylityksestä 10,1 M€</a:t>
            </a:r>
            <a:endParaRPr lang="fi-FI" sz="1200" dirty="0">
              <a:latin typeface="+mn-lt"/>
              <a:cs typeface="Calibri Light"/>
            </a:endParaRPr>
          </a:p>
          <a:p>
            <a:pPr lvl="1">
              <a:spcBef>
                <a:spcPts val="0"/>
              </a:spcBef>
              <a:defRPr/>
            </a:pPr>
            <a:endParaRPr lang="fi-FI" sz="1200" b="1" dirty="0">
              <a:solidFill>
                <a:srgbClr val="080808"/>
              </a:solidFill>
              <a:latin typeface="+mn-lt"/>
              <a:cs typeface="Calibri Light" panose="020F0302020204030204" pitchFamily="34" charset="0"/>
            </a:endParaRPr>
          </a:p>
          <a:p>
            <a:pPr marL="457200" lvl="1" indent="0">
              <a:spcBef>
                <a:spcPts val="0"/>
              </a:spcBef>
              <a:buNone/>
              <a:defRPr/>
            </a:pPr>
            <a:endParaRPr lang="fi-FI" sz="1200" b="1" dirty="0">
              <a:solidFill>
                <a:prstClr val="black"/>
              </a:solidFill>
              <a:latin typeface="+mn-lt"/>
              <a:cs typeface="Calibri Light" panose="020F0302020204030204" pitchFamily="34" charset="0"/>
            </a:endParaRPr>
          </a:p>
        </p:txBody>
      </p:sp>
      <p:sp>
        <p:nvSpPr>
          <p:cNvPr id="16" name="Suorakulmio 15">
            <a:extLst>
              <a:ext uri="{FF2B5EF4-FFF2-40B4-BE49-F238E27FC236}">
                <a16:creationId xmlns:a16="http://schemas.microsoft.com/office/drawing/2014/main" id="{279EB9D5-C574-736E-1B23-3177919E106B}"/>
              </a:ext>
            </a:extLst>
          </p:cNvPr>
          <p:cNvSpPr/>
          <p:nvPr/>
        </p:nvSpPr>
        <p:spPr>
          <a:xfrm>
            <a:off x="7184631" y="6391760"/>
            <a:ext cx="4526783" cy="44584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100">
                <a:solidFill>
                  <a:schemeClr val="accent4"/>
                </a:solidFill>
              </a:rPr>
              <a:t>*Vuokratyön käyttö palvelujen ostoissa yllä olevassa taulukossa</a:t>
            </a:r>
          </a:p>
          <a:p>
            <a:r>
              <a:rPr lang="fi-FI" sz="1100">
                <a:solidFill>
                  <a:schemeClr val="accent4"/>
                </a:solidFill>
              </a:rPr>
              <a:t>**  Aluehallitus 5.9. hyvinvointialuejohtajan viranhaltijapäätös talousarviomuutokset, talousarvioerien tarkennus. 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AE818DEA-647B-8AC6-334C-2B6C47C2AC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986" y="990350"/>
            <a:ext cx="10777349" cy="2251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49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7DDD4F-2ACB-9660-6215-5FDE1D17D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090" y="538309"/>
            <a:ext cx="10260000" cy="760395"/>
          </a:xfrm>
        </p:spPr>
        <p:txBody>
          <a:bodyPr>
            <a:normAutofit fontScale="90000"/>
          </a:bodyPr>
          <a:lstStyle/>
          <a:p>
            <a:br>
              <a:rPr lang="fi-FI" dirty="0"/>
            </a:br>
            <a:br>
              <a:rPr lang="fi-FI" dirty="0"/>
            </a:br>
            <a:r>
              <a:rPr lang="fi-FI" dirty="0">
                <a:latin typeface="Calibri"/>
                <a:ea typeface="Calibri"/>
                <a:cs typeface="Calibri"/>
              </a:rPr>
              <a:t>Talousarvio 2023 / tuloslaskelma 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5" name="Sisällön paikkamerkki 3">
            <a:extLst>
              <a:ext uri="{FF2B5EF4-FFF2-40B4-BE49-F238E27FC236}">
                <a16:creationId xmlns:a16="http://schemas.microsoft.com/office/drawing/2014/main" id="{111E6021-DE9A-8C0A-4DCB-6167A0CB9A48}"/>
              </a:ext>
            </a:extLst>
          </p:cNvPr>
          <p:cNvSpPr txBox="1">
            <a:spLocks/>
          </p:cNvSpPr>
          <p:nvPr/>
        </p:nvSpPr>
        <p:spPr>
          <a:xfrm>
            <a:off x="6842012" y="1140180"/>
            <a:ext cx="4353352" cy="5356459"/>
          </a:xfrm>
          <a:prstGeom prst="rect">
            <a:avLst/>
          </a:prstGeom>
          <a:ln>
            <a:noFill/>
          </a:ln>
        </p:spPr>
        <p:txBody>
          <a:bodyPr vert="horz" lIns="91440" tIns="108000" rIns="10800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chemeClr val="accent4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accent4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accent4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accent4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accent4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lnSpc>
                <a:spcPct val="110000"/>
              </a:lnSpc>
              <a:spcBef>
                <a:spcPts val="1000"/>
              </a:spcBef>
              <a:buNone/>
            </a:pPr>
            <a:r>
              <a:rPr lang="fi-FI" sz="1400" dirty="0">
                <a:latin typeface="Calibri"/>
                <a:cs typeface="Calibri Light"/>
              </a:rPr>
              <a:t>Tuloslaskelmaosa - sitovuustaso on vuosikate. </a:t>
            </a:r>
          </a:p>
          <a:p>
            <a:pPr marL="228600" lvl="1">
              <a:lnSpc>
                <a:spcPct val="110000"/>
              </a:lnSpc>
              <a:spcBef>
                <a:spcPts val="1000"/>
              </a:spcBef>
            </a:pPr>
            <a:r>
              <a:rPr lang="fi-FI" sz="1400" dirty="0">
                <a:latin typeface="Calibri"/>
                <a:cs typeface="Calibri Light"/>
              </a:rPr>
              <a:t>Talousarvion 2023 hyväksymisen (AV 20.12.2022) jälkeen</a:t>
            </a:r>
          </a:p>
          <a:p>
            <a:pPr marL="457200" lvl="1" indent="0">
              <a:lnSpc>
                <a:spcPct val="110000"/>
              </a:lnSpc>
              <a:buNone/>
            </a:pPr>
            <a:r>
              <a:rPr lang="fi-FI" sz="1400" dirty="0">
                <a:latin typeface="Calibri"/>
                <a:cs typeface="Calibri Light"/>
              </a:rPr>
              <a:t>Valtiovarainministeriö on tarkentanut hyvinvointialueen nettorahoitusta 20.1.2023 ja 3.3.2023 </a:t>
            </a:r>
            <a:endParaRPr lang="fi-FI" sz="1400" dirty="0">
              <a:latin typeface="Calibri" panose="020F0502020204030204" pitchFamily="34" charset="0"/>
            </a:endParaRPr>
          </a:p>
          <a:p>
            <a:pPr lvl="1">
              <a:lnSpc>
                <a:spcPct val="110000"/>
              </a:lnSpc>
              <a:buFontTx/>
              <a:buChar char="-"/>
            </a:pPr>
            <a:r>
              <a:rPr lang="fi-FI" sz="1400" dirty="0">
                <a:latin typeface="Calibri"/>
                <a:cs typeface="Calibri Light"/>
              </a:rPr>
              <a:t>Lisäksi on saatu ennakkotieto rahoituslaki 617/2021, 10 § mukaisen kerta-korvauserän määrästä (ennakkotieto 35,9 M€), joka on otettu huomioon ennusteessa 2023</a:t>
            </a:r>
          </a:p>
          <a:p>
            <a:pPr marL="0" indent="0">
              <a:lnSpc>
                <a:spcPct val="110000"/>
              </a:lnSpc>
              <a:buNone/>
            </a:pPr>
            <a:endParaRPr lang="fi-FI" sz="1400" dirty="0">
              <a:latin typeface="Calibri"/>
              <a:ea typeface="Times New Roman" panose="02020603050405020304" pitchFamily="18" charset="0"/>
              <a:cs typeface="Calibri Light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fi-FI" sz="1400" dirty="0">
                <a:latin typeface="Calibri"/>
                <a:ea typeface="Times New Roman" panose="02020603050405020304" pitchFamily="18" charset="0"/>
                <a:cs typeface="Calibri Light"/>
              </a:rPr>
              <a:t>Tuloslaskelman osalta </a:t>
            </a:r>
            <a:r>
              <a:rPr lang="fi-FI" sz="1400" dirty="0">
                <a:latin typeface="Calibri"/>
                <a:cs typeface="Calibri Light"/>
              </a:rPr>
              <a:t>muutokset talousarvioon esitetään aluehallitukselle ja  aluevaltuustolle, kun valtion rahoitus vuodelle 2023 varmentuu, kuitenkin siten, että aluevaltuusto ehtii käsitellä muutosehdotukset talousarviovuoden aikana (hallintosääntö § 79)</a:t>
            </a:r>
            <a:endParaRPr lang="fi-FI" sz="1400" dirty="0">
              <a:latin typeface="Times New Roman" panose="02020603050405020304" pitchFamily="18" charset="0"/>
            </a:endParaRP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AA343DB-2A3B-B318-C602-3585942AA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73783" y="6377053"/>
            <a:ext cx="4114800" cy="365125"/>
          </a:xfrm>
        </p:spPr>
        <p:txBody>
          <a:bodyPr/>
          <a:lstStyle/>
          <a:p>
            <a:endParaRPr lang="fi-FI"/>
          </a:p>
        </p:txBody>
      </p:sp>
      <p:graphicFrame>
        <p:nvGraphicFramePr>
          <p:cNvPr id="3" name="Objekti 2">
            <a:extLst>
              <a:ext uri="{FF2B5EF4-FFF2-40B4-BE49-F238E27FC236}">
                <a16:creationId xmlns:a16="http://schemas.microsoft.com/office/drawing/2014/main" id="{046E1B14-7142-F74F-29F8-5845219BEC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1513" y="1298704"/>
          <a:ext cx="5492824" cy="48863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5060860" imgH="4502099" progId="Excel.Sheet.12">
                  <p:embed/>
                </p:oleObj>
              </mc:Choice>
              <mc:Fallback>
                <p:oleObj name="Worksheet" r:id="rId2" imgW="5060860" imgH="4502099" progId="Excel.Sheet.12">
                  <p:embed/>
                  <p:pic>
                    <p:nvPicPr>
                      <p:cNvPr id="3" name="Objekti 2">
                        <a:extLst>
                          <a:ext uri="{FF2B5EF4-FFF2-40B4-BE49-F238E27FC236}">
                            <a16:creationId xmlns:a16="http://schemas.microsoft.com/office/drawing/2014/main" id="{046E1B14-7142-F74F-29F8-5845219BECB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41513" y="1298704"/>
                        <a:ext cx="5492824" cy="48863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85224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A248D4-CF86-AA53-1128-DB52828D2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983" y="112206"/>
            <a:ext cx="10260000" cy="550340"/>
          </a:xfrm>
          <a:solidFill>
            <a:schemeClr val="bg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fi-FI" sz="3400"/>
              <a:t>Talousarvion 2024 valmistelu, syksyn aikataulu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9EC9597-DD20-282A-BA6F-66519538D8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983" y="778618"/>
            <a:ext cx="11177908" cy="556630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sz="1300" b="1" u="sng" dirty="0">
                <a:latin typeface="+mn-lt"/>
              </a:rPr>
              <a:t>Syyskuu</a:t>
            </a:r>
          </a:p>
          <a:p>
            <a:pPr marL="0" indent="0">
              <a:buNone/>
            </a:pPr>
            <a:r>
              <a:rPr lang="fi-FI" sz="1300" dirty="0">
                <a:solidFill>
                  <a:schemeClr val="tx1">
                    <a:lumMod val="65000"/>
                  </a:schemeClr>
                </a:solidFill>
                <a:latin typeface="+mn-lt"/>
              </a:rPr>
              <a:t>Osavuosikatsaus (Q2) aluehallituksessa ………………………………………………………………………………………………………………………………………. Ti 5.9.</a:t>
            </a:r>
          </a:p>
          <a:p>
            <a:pPr marL="0" indent="0">
              <a:buNone/>
            </a:pPr>
            <a:r>
              <a:rPr lang="fi-FI" sz="1300" dirty="0">
                <a:latin typeface="+mn-lt"/>
              </a:rPr>
              <a:t>Aluevaltuuston talous- ja strategiaseminaari ………………………………………………………………………………………………………………………………. Ma 25.9.</a:t>
            </a:r>
            <a:endParaRPr lang="fi-FI" sz="1300" b="1" i="1" u="sng" dirty="0">
              <a:latin typeface="+mn-lt"/>
            </a:endParaRPr>
          </a:p>
          <a:p>
            <a:pPr marL="0" indent="0">
              <a:buNone/>
            </a:pPr>
            <a:r>
              <a:rPr lang="fi-FI" sz="1300" b="1" u="sng" dirty="0">
                <a:latin typeface="+mn-lt"/>
              </a:rPr>
              <a:t>Lokakuu</a:t>
            </a:r>
          </a:p>
          <a:p>
            <a:pPr marL="0" indent="0">
              <a:buNone/>
            </a:pPr>
            <a:r>
              <a:rPr lang="fi-FI" sz="1300" dirty="0">
                <a:latin typeface="+mn-lt"/>
              </a:rPr>
              <a:t>Hyvinvointialuejohtajan talousarvion julkaiseminen (aluevaltuusto ja tiedotusvälineet)………………………………………………………………. Ti 24.10.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fi-FI" sz="1300" dirty="0">
                <a:latin typeface="+mn-lt"/>
              </a:rPr>
              <a:t>	</a:t>
            </a:r>
            <a:r>
              <a:rPr lang="fi-FI" sz="1300" i="1" dirty="0">
                <a:latin typeface="+mn-lt"/>
              </a:rPr>
              <a:t>kysymysten ja selvityspyyntöjen lomake valtuustoryhmille </a:t>
            </a:r>
          </a:p>
          <a:p>
            <a:pPr marL="0" indent="0">
              <a:buNone/>
            </a:pPr>
            <a:r>
              <a:rPr lang="fi-FI" sz="1300" dirty="0">
                <a:solidFill>
                  <a:schemeClr val="tx1">
                    <a:lumMod val="65000"/>
                  </a:schemeClr>
                </a:solidFill>
                <a:latin typeface="+mn-lt"/>
              </a:rPr>
              <a:t>Aluehallituksen seminaari </a:t>
            </a:r>
            <a:r>
              <a:rPr lang="fi-FI" sz="1200" dirty="0">
                <a:solidFill>
                  <a:schemeClr val="tx1">
                    <a:lumMod val="65000"/>
                  </a:schemeClr>
                </a:solidFill>
                <a:latin typeface="+mn-lt"/>
              </a:rPr>
              <a:t>…………………………………………………………………………………………………………………………………………………………………………</a:t>
            </a:r>
            <a:r>
              <a:rPr lang="fi-FI" sz="1300" dirty="0">
                <a:solidFill>
                  <a:schemeClr val="tx1">
                    <a:lumMod val="65000"/>
                  </a:schemeClr>
                </a:solidFill>
                <a:latin typeface="+mn-lt"/>
              </a:rPr>
              <a:t> To-pe 26.-27.10.</a:t>
            </a:r>
          </a:p>
          <a:p>
            <a:pPr marL="0" indent="0">
              <a:buNone/>
            </a:pPr>
            <a:r>
              <a:rPr lang="fi-FI" sz="1300" b="1" u="sng" dirty="0">
                <a:latin typeface="+mn-lt"/>
              </a:rPr>
              <a:t>Marraskuu</a:t>
            </a:r>
          </a:p>
          <a:p>
            <a:pPr marL="0" indent="0">
              <a:buNone/>
            </a:pPr>
            <a:r>
              <a:rPr lang="fi-FI" sz="1300" dirty="0">
                <a:solidFill>
                  <a:schemeClr val="tx1">
                    <a:lumMod val="65000"/>
                  </a:schemeClr>
                </a:solidFill>
                <a:latin typeface="+mn-lt"/>
              </a:rPr>
              <a:t>Osavuosikatsaus (Q 3) aluehallituksessa ………………………………………………………………………………………………………………………………………. Ti 7.11. </a:t>
            </a:r>
            <a:endParaRPr lang="fi-FI" sz="1300" b="1" dirty="0">
              <a:solidFill>
                <a:schemeClr val="tx1">
                  <a:lumMod val="65000"/>
                </a:schemeClr>
              </a:solidFill>
              <a:latin typeface="+mn-lt"/>
            </a:endParaRPr>
          </a:p>
          <a:p>
            <a:pPr marL="0" indent="0">
              <a:buNone/>
            </a:pPr>
            <a:r>
              <a:rPr lang="fi-FI" sz="1300" u="sng" dirty="0">
                <a:latin typeface="+mn-lt"/>
              </a:rPr>
              <a:t>Valtuustoryhmien talousarviota koskevat selvitykset ja neuvottelut</a:t>
            </a:r>
          </a:p>
          <a:p>
            <a:pPr marL="0" rtl="0" eaLnBrk="1" fontAlgn="ctr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fi-FI" sz="1300" b="0" i="0" u="none" strike="noStrike" kern="1200" dirty="0">
                <a:solidFill>
                  <a:srgbClr val="000000"/>
                </a:solidFill>
                <a:effectLst/>
                <a:latin typeface="+mn-lt"/>
              </a:rPr>
              <a:t>Valtuutettujen ja valtuustoryhmien kirjallisten kysymysten ja selvityspyyntöjen viimeinen jättöaika …………………………………….. Ti 31.10. klo 10</a:t>
            </a:r>
            <a:endParaRPr lang="fi-FI" sz="1300" b="0" i="0" u="none" strike="noStrike" dirty="0">
              <a:solidFill>
                <a:srgbClr val="000000"/>
              </a:solidFill>
              <a:effectLst/>
              <a:latin typeface="+mn-lt"/>
            </a:endParaRPr>
          </a:p>
          <a:p>
            <a:pPr marL="0" rtl="0" eaLnBrk="1" fontAlgn="ctr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fi-FI" sz="1300" b="0" i="0" u="none" strike="noStrike" kern="1200" dirty="0">
                <a:solidFill>
                  <a:srgbClr val="000000"/>
                </a:solidFill>
                <a:effectLst/>
                <a:latin typeface="+mn-lt"/>
              </a:rPr>
              <a:t>Hyvinvointialueen vastaukset valtuutettujen ja valtuustoryhmien kirjallisiin kysymyksiin ja selvityspyyntöihin ………….………….. Ma 6.11.</a:t>
            </a:r>
          </a:p>
          <a:p>
            <a:pPr marL="228600" lvl="1" indent="0" fontAlgn="ctr">
              <a:lnSpc>
                <a:spcPct val="110000"/>
              </a:lnSpc>
              <a:spcBef>
                <a:spcPts val="600"/>
              </a:spcBef>
              <a:buNone/>
            </a:pPr>
            <a:r>
              <a:rPr lang="fi-FI" sz="1300" dirty="0">
                <a:solidFill>
                  <a:srgbClr val="000000"/>
                </a:solidFill>
                <a:latin typeface="+mn-lt"/>
              </a:rPr>
              <a:t>	 </a:t>
            </a:r>
            <a:r>
              <a:rPr lang="fi-FI" sz="1300" b="0" i="1" u="none" strike="noStrike" dirty="0" err="1">
                <a:solidFill>
                  <a:srgbClr val="000000"/>
                </a:solidFill>
                <a:effectLst/>
                <a:latin typeface="+mn-lt"/>
              </a:rPr>
              <a:t>ta</a:t>
            </a:r>
            <a:r>
              <a:rPr lang="fi-FI" sz="1300" b="0" i="1" u="none" strike="noStrike" dirty="0">
                <a:solidFill>
                  <a:srgbClr val="000000"/>
                </a:solidFill>
                <a:effectLst/>
                <a:latin typeface="+mn-lt"/>
              </a:rPr>
              <a:t>-muutosesityspohja valtuustoryhmille</a:t>
            </a:r>
            <a:endParaRPr lang="fi-FI" sz="1300" b="0" i="1" u="none" strike="noStrike" dirty="0">
              <a:effectLst/>
              <a:latin typeface="+mn-lt"/>
            </a:endParaRPr>
          </a:p>
          <a:p>
            <a:pPr marL="0" indent="0" rtl="0" eaLnBrk="1" fontAlgn="ctr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i-FI" sz="1300" b="0" i="0" u="none" strike="noStrike" kern="1200" dirty="0">
              <a:solidFill>
                <a:schemeClr val="tx1">
                  <a:lumMod val="65000"/>
                </a:schemeClr>
              </a:solidFill>
              <a:effectLst/>
              <a:latin typeface="+mn-lt"/>
            </a:endParaRPr>
          </a:p>
          <a:p>
            <a:pPr marL="0" indent="0" rtl="0" eaLnBrk="1" fontAlgn="ctr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300" b="0" i="0" u="none" strike="noStrike" kern="1200" dirty="0">
                <a:solidFill>
                  <a:schemeClr val="tx1">
                    <a:lumMod val="65000"/>
                  </a:schemeClr>
                </a:solidFill>
                <a:effectLst/>
                <a:latin typeface="+mn-lt"/>
              </a:rPr>
              <a:t>Aluehallituksen kokous: hyvinvointialuejohtajan talousarvioesitys merkitään tiedoksi ……………………………………………........................ Ti 7.11.</a:t>
            </a:r>
            <a:endParaRPr lang="fi-FI" sz="1300" b="0" i="0" u="none" strike="noStrike" dirty="0">
              <a:solidFill>
                <a:schemeClr val="tx1">
                  <a:lumMod val="65000"/>
                </a:schemeClr>
              </a:solidFill>
              <a:effectLst/>
              <a:latin typeface="+mn-lt"/>
            </a:endParaRPr>
          </a:p>
          <a:p>
            <a:pPr marL="0" rtl="0" eaLnBrk="1" fontAlgn="ctr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fi-FI" sz="1300" b="0" i="0" u="none" strike="noStrike" kern="1200" dirty="0">
                <a:solidFill>
                  <a:srgbClr val="000000"/>
                </a:solidFill>
                <a:effectLst/>
                <a:latin typeface="+mn-lt"/>
              </a:rPr>
              <a:t>Valtuustoryhmät palauttavat kootusti omat muutosesityksensä talousarvioesitykseen …………………………………………………………… To 9.11. klo 18</a:t>
            </a:r>
            <a:endParaRPr lang="fi-FI" sz="1300" b="0" i="0" u="none" strike="noStrike" dirty="0">
              <a:effectLst/>
              <a:latin typeface="+mn-lt"/>
            </a:endParaRPr>
          </a:p>
          <a:p>
            <a:pPr marL="0" rtl="0" eaLnBrk="1" fontAlgn="ctr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fi-FI" sz="1300" b="0" i="0" u="none" strike="noStrike" kern="1200" dirty="0">
                <a:solidFill>
                  <a:srgbClr val="000000"/>
                </a:solidFill>
                <a:effectLst/>
                <a:latin typeface="+mn-lt"/>
              </a:rPr>
              <a:t>Hyvinvointialue tekee muutosesityksistä koosteen aluehallituksen pöytäkunnalle ja valtuustoryhmien puheenjohtajille…………. Ti 14.11.</a:t>
            </a:r>
          </a:p>
          <a:p>
            <a:pPr marL="0" indent="0" rtl="0" eaLnBrk="1" fontAlgn="ctr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i-FI" sz="1300" dirty="0">
              <a:solidFill>
                <a:srgbClr val="000000"/>
              </a:solidFill>
              <a:latin typeface="+mn-lt"/>
            </a:endParaRPr>
          </a:p>
          <a:p>
            <a:pPr marL="0" indent="0" rtl="0" eaLnBrk="1" fontAlgn="ctr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300" dirty="0">
                <a:solidFill>
                  <a:srgbClr val="000000"/>
                </a:solidFill>
                <a:latin typeface="+mn-lt"/>
              </a:rPr>
              <a:t>Aluevaltuustoryhmien </a:t>
            </a:r>
            <a:r>
              <a:rPr lang="fi-FI" sz="1300" b="0" i="0" u="none" strike="noStrike" kern="1200" dirty="0">
                <a:solidFill>
                  <a:srgbClr val="000000"/>
                </a:solidFill>
                <a:effectLst/>
                <a:latin typeface="+mn-lt"/>
              </a:rPr>
              <a:t>kannanotot muutosesityksiin </a:t>
            </a:r>
            <a:r>
              <a:rPr lang="fi-FI" sz="1300" dirty="0">
                <a:solidFill>
                  <a:srgbClr val="000000"/>
                </a:solidFill>
                <a:latin typeface="+mn-lt"/>
              </a:rPr>
              <a:t>hyvinvointialuee</a:t>
            </a:r>
            <a:r>
              <a:rPr lang="fi-FI" sz="1300" b="0" i="0" u="none" strike="noStrike" kern="1200" dirty="0">
                <a:solidFill>
                  <a:srgbClr val="000000"/>
                </a:solidFill>
                <a:effectLst/>
                <a:latin typeface="+mn-lt"/>
              </a:rPr>
              <a:t>lle ……………………………………………………………………………………….. Pe 17.11. klo 10</a:t>
            </a:r>
            <a:endParaRPr lang="fi-FI" sz="1300" b="0" i="0" u="none" strike="noStrike" dirty="0">
              <a:effectLst/>
              <a:latin typeface="+mn-lt"/>
            </a:endParaRPr>
          </a:p>
          <a:p>
            <a:pPr marL="0" indent="0" rtl="0" eaLnBrk="1" fontAlgn="ctr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300" b="0" i="0" u="none" strike="noStrike" kern="1200" dirty="0">
                <a:solidFill>
                  <a:srgbClr val="000000"/>
                </a:solidFill>
                <a:effectLst/>
                <a:latin typeface="+mn-lt"/>
              </a:rPr>
              <a:t>Talousarvio- ja taloussuunnitelmaneuvottelu (talousarvioneuvottelukunta) ……………………………………………..……………….…………………… Ti  21.11.</a:t>
            </a:r>
            <a:endParaRPr lang="fi-FI" sz="1300" b="0" i="0" u="none" strike="noStrike" kern="1200" dirty="0">
              <a:solidFill>
                <a:srgbClr val="000000"/>
              </a:solidFill>
              <a:effectLst/>
              <a:latin typeface="+mn-lt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fi-FI" sz="1300" b="0" i="0" dirty="0">
                <a:solidFill>
                  <a:srgbClr val="000000"/>
                </a:solidFill>
                <a:effectLst/>
                <a:latin typeface="+mn-lt"/>
                <a:cs typeface="Calibri" panose="020F0502020204030204" pitchFamily="34" charset="0"/>
              </a:rPr>
              <a:t>Aluehallituksen talousarviokokous, TS-esitys 2024–2026 ……………………………………………………………………………………………..…………………. Ti 28.11.</a:t>
            </a:r>
          </a:p>
          <a:p>
            <a:pPr marL="0" indent="0">
              <a:buNone/>
            </a:pPr>
            <a:r>
              <a:rPr lang="fi-FI" sz="1300" b="0" i="0" dirty="0">
                <a:solidFill>
                  <a:srgbClr val="000000"/>
                </a:solidFill>
                <a:effectLst/>
                <a:latin typeface="+mn-lt"/>
                <a:cs typeface="Calibri" panose="020F0502020204030204" pitchFamily="34" charset="0"/>
              </a:rPr>
              <a:t>Alustavan investointisuunnitelman tarkastelu hv-alueen ja ohjaavien ministeriöiden välisissä neuvotteluissa ..………………………………. Ma 27.11.</a:t>
            </a:r>
          </a:p>
          <a:p>
            <a:pPr marL="0" indent="0">
              <a:buNone/>
            </a:pPr>
            <a:r>
              <a:rPr lang="fi-FI" sz="1300" b="1" u="sng" dirty="0">
                <a:solidFill>
                  <a:srgbClr val="000000"/>
                </a:solidFill>
                <a:latin typeface="+mn-lt"/>
                <a:cs typeface="Calibri" panose="020F0502020204030204" pitchFamily="34" charset="0"/>
              </a:rPr>
              <a:t>Joulukuu</a:t>
            </a:r>
          </a:p>
          <a:p>
            <a:pPr marL="0" indent="0">
              <a:buNone/>
            </a:pPr>
            <a:r>
              <a:rPr lang="fi-FI" sz="1300" dirty="0">
                <a:latin typeface="+mn-lt"/>
                <a:cs typeface="Calibri" panose="020F0502020204030204" pitchFamily="34" charset="0"/>
              </a:rPr>
              <a:t>Aluevaltuuston talousarviokokous, TS 2024-2026 (ml. investointisuunnitelma) ……………………………………….………………………………………. Ti 12.12.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fi-FI" sz="1300" dirty="0">
                <a:latin typeface="+mn-lt"/>
                <a:cs typeface="Calibri" panose="020F0502020204030204" pitchFamily="34" charset="0"/>
              </a:rPr>
              <a:t>Investointisuunnitelmaa 2025-2028 koskevan esityksen toimittaminen ministeriöille (STM, SM ja VM), viimeistään………………………… Su 31.12.</a:t>
            </a:r>
          </a:p>
          <a:p>
            <a:pPr marL="0" indent="0">
              <a:buNone/>
            </a:pPr>
            <a:endParaRPr lang="fi-FI" sz="1500" b="0" i="0" u="none" strike="noStrike" kern="1200" dirty="0">
              <a:solidFill>
                <a:srgbClr val="000000"/>
              </a:solidFill>
              <a:effectLst/>
              <a:latin typeface="+mn-lt"/>
            </a:endParaRPr>
          </a:p>
        </p:txBody>
      </p:sp>
      <p:sp>
        <p:nvSpPr>
          <p:cNvPr id="6" name="Nuoli: Oikea 5">
            <a:extLst>
              <a:ext uri="{FF2B5EF4-FFF2-40B4-BE49-F238E27FC236}">
                <a16:creationId xmlns:a16="http://schemas.microsoft.com/office/drawing/2014/main" id="{D4EA6627-04C0-9E5D-78DA-7F1597F86FEC}"/>
              </a:ext>
            </a:extLst>
          </p:cNvPr>
          <p:cNvSpPr/>
          <p:nvPr/>
        </p:nvSpPr>
        <p:spPr>
          <a:xfrm>
            <a:off x="1265107" y="3637427"/>
            <a:ext cx="145470" cy="96980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Nuoli: Oikea 3">
            <a:extLst>
              <a:ext uri="{FF2B5EF4-FFF2-40B4-BE49-F238E27FC236}">
                <a16:creationId xmlns:a16="http://schemas.microsoft.com/office/drawing/2014/main" id="{C0DACFB7-C859-D0A9-B2B4-1B41310AFB8C}"/>
              </a:ext>
            </a:extLst>
          </p:cNvPr>
          <p:cNvSpPr/>
          <p:nvPr/>
        </p:nvSpPr>
        <p:spPr>
          <a:xfrm>
            <a:off x="1265107" y="2062553"/>
            <a:ext cx="145470" cy="96980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6041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>
            <a:extLst>
              <a:ext uri="{FF2B5EF4-FFF2-40B4-BE49-F238E27FC236}">
                <a16:creationId xmlns:a16="http://schemas.microsoft.com/office/drawing/2014/main" id="{2C1A8C38-85D2-DF40-6CB6-4B64C77EDCBE}"/>
              </a:ext>
            </a:extLst>
          </p:cNvPr>
          <p:cNvSpPr txBox="1"/>
          <p:nvPr/>
        </p:nvSpPr>
        <p:spPr>
          <a:xfrm>
            <a:off x="153909" y="6192570"/>
            <a:ext cx="3594226" cy="552262"/>
          </a:xfrm>
          <a:prstGeom prst="rect">
            <a:avLst/>
          </a:prstGeom>
          <a:solidFill>
            <a:schemeClr val="tx1"/>
          </a:solidFill>
        </p:spPr>
        <p:txBody>
          <a:bodyPr vert="horz" wrap="square" lIns="91440" tIns="45720" rIns="91440" bIns="45720" rtlCol="0"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</a:pPr>
            <a:endParaRPr kumimoji="0" lang="fi-FI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E5D137A3-8FE8-E8B4-BF69-6222F9E46AFB}"/>
              </a:ext>
            </a:extLst>
          </p:cNvPr>
          <p:cNvSpPr txBox="1"/>
          <p:nvPr/>
        </p:nvSpPr>
        <p:spPr>
          <a:xfrm>
            <a:off x="344039" y="1699032"/>
            <a:ext cx="10693550" cy="4493538"/>
          </a:xfrm>
          <a:prstGeom prst="rect">
            <a:avLst/>
          </a:prstGeom>
          <a:solidFill>
            <a:schemeClr val="tx1"/>
          </a:solidFill>
        </p:spPr>
        <p:txBody>
          <a:bodyPr wrap="square" lIns="91440" tIns="45720" rIns="91440" bIns="45720" anchor="t">
            <a:spAutoFit/>
          </a:bodyPr>
          <a:lstStyle/>
          <a:p>
            <a:endParaRPr lang="fi-FI" sz="1700" dirty="0">
              <a:solidFill>
                <a:srgbClr val="080808"/>
              </a:solidFill>
              <a:cs typeface="Calibri" panose="020F0502020204030204"/>
            </a:endParaRPr>
          </a:p>
          <a:p>
            <a:pPr marL="285750" indent="-285750">
              <a:buFontTx/>
              <a:buChar char="-"/>
            </a:pPr>
            <a:r>
              <a:rPr lang="fi-FI" sz="2800" dirty="0">
                <a:solidFill>
                  <a:srgbClr val="080808"/>
                </a:solidFill>
                <a:cs typeface="Calibri" panose="020F0502020204030204"/>
              </a:rPr>
              <a:t>Hyvinvointialueiden tulee kattaa kertynyt alijäämä viimeistään vuonna 2026</a:t>
            </a:r>
          </a:p>
          <a:p>
            <a:pPr marL="285750" indent="-285750">
              <a:buFontTx/>
              <a:buChar char="-"/>
            </a:pPr>
            <a:endParaRPr lang="fi-FI" sz="2800" dirty="0">
              <a:solidFill>
                <a:srgbClr val="080808"/>
              </a:solidFill>
              <a:cs typeface="Calibri" panose="020F0502020204030204"/>
            </a:endParaRPr>
          </a:p>
          <a:p>
            <a:pPr marL="285750" indent="-285750">
              <a:buFontTx/>
              <a:buChar char="-"/>
            </a:pPr>
            <a:r>
              <a:rPr lang="fi-FI" sz="2800" dirty="0">
                <a:solidFill>
                  <a:srgbClr val="080808"/>
                </a:solidFill>
                <a:cs typeface="Calibri" panose="020F0502020204030204"/>
              </a:rPr>
              <a:t>Hyvinvointialueilla on perustuslakiin kirjattu perusoikeuksien turvaamisvelvollisuus (PL 22, 19.1. ja 19.3., 7 §:t). </a:t>
            </a:r>
          </a:p>
          <a:p>
            <a:pPr marL="285750" indent="-285750">
              <a:buFontTx/>
              <a:buChar char="-"/>
            </a:pPr>
            <a:endParaRPr lang="fi-FI" sz="2800" dirty="0">
              <a:solidFill>
                <a:srgbClr val="080808"/>
              </a:solidFill>
              <a:cs typeface="Calibri" panose="020F0502020204030204"/>
            </a:endParaRPr>
          </a:p>
          <a:p>
            <a:pPr marL="285750" indent="-285750">
              <a:buFontTx/>
              <a:buChar char="-"/>
            </a:pPr>
            <a:r>
              <a:rPr lang="fi-FI" sz="2800" dirty="0">
                <a:solidFill>
                  <a:srgbClr val="080808"/>
                </a:solidFill>
                <a:cs typeface="Calibri" panose="020F0502020204030204"/>
              </a:rPr>
              <a:t>Kummankin velvoitteen toteutuminen vaatisi Vantaan ja Keravan hyvinvointialueella  joko rahoituslaki § 10 mukaisen rahoituksen aikaistamista tai §11 mukaista lisärahoitusta</a:t>
            </a:r>
          </a:p>
          <a:p>
            <a:endParaRPr lang="fi-FI" sz="1700" dirty="0">
              <a:solidFill>
                <a:srgbClr val="080808"/>
              </a:solidFill>
              <a:cs typeface="Calibri" panose="020F0502020204030204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B2FCDB2-3D3F-B60C-1FA6-65FECD96B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039" y="706690"/>
            <a:ext cx="11324086" cy="571619"/>
          </a:xfrm>
          <a:ln>
            <a:solidFill>
              <a:srgbClr val="00B0F0"/>
            </a:solidFill>
          </a:ln>
        </p:spPr>
        <p:txBody>
          <a:bodyPr>
            <a:noAutofit/>
          </a:bodyPr>
          <a:lstStyle/>
          <a:p>
            <a:r>
              <a:rPr lang="en-US" sz="3600" dirty="0" err="1">
                <a:latin typeface="Calibri"/>
                <a:cs typeface="Calibri"/>
              </a:rPr>
              <a:t>Talousarvio</a:t>
            </a:r>
            <a:r>
              <a:rPr lang="en-US" sz="3600" dirty="0">
                <a:latin typeface="Calibri"/>
                <a:cs typeface="Calibri"/>
              </a:rPr>
              <a:t>- ja </a:t>
            </a:r>
            <a:r>
              <a:rPr lang="en-US" sz="3600" dirty="0" err="1">
                <a:latin typeface="Calibri"/>
                <a:cs typeface="Calibri"/>
              </a:rPr>
              <a:t>taloussuunnitelmaehdotus</a:t>
            </a:r>
            <a:r>
              <a:rPr lang="en-US" sz="3600" dirty="0">
                <a:latin typeface="Calibri"/>
                <a:cs typeface="Calibri"/>
              </a:rPr>
              <a:t> 2024 – 2026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68016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Kaavio 3">
            <a:extLst>
              <a:ext uri="{FF2B5EF4-FFF2-40B4-BE49-F238E27FC236}">
                <a16:creationId xmlns:a16="http://schemas.microsoft.com/office/drawing/2014/main" id="{63D73165-4692-C32E-30DD-0B65FB8B0BD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314879"/>
              </p:ext>
            </p:extLst>
          </p:nvPr>
        </p:nvGraphicFramePr>
        <p:xfrm>
          <a:off x="880533" y="981667"/>
          <a:ext cx="10430934" cy="5346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Ellipsi 4">
            <a:extLst>
              <a:ext uri="{FF2B5EF4-FFF2-40B4-BE49-F238E27FC236}">
                <a16:creationId xmlns:a16="http://schemas.microsoft.com/office/drawing/2014/main" id="{0A7ECADC-3303-B941-AE25-5B854910597F}"/>
              </a:ext>
            </a:extLst>
          </p:cNvPr>
          <p:cNvSpPr/>
          <p:nvPr/>
        </p:nvSpPr>
        <p:spPr>
          <a:xfrm>
            <a:off x="1647825" y="2305878"/>
            <a:ext cx="685800" cy="311094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5199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>
            <a:extLst>
              <a:ext uri="{FF2B5EF4-FFF2-40B4-BE49-F238E27FC236}">
                <a16:creationId xmlns:a16="http://schemas.microsoft.com/office/drawing/2014/main" id="{2C1A8C38-85D2-DF40-6CB6-4B64C77EDCBE}"/>
              </a:ext>
            </a:extLst>
          </p:cNvPr>
          <p:cNvSpPr txBox="1"/>
          <p:nvPr/>
        </p:nvSpPr>
        <p:spPr>
          <a:xfrm>
            <a:off x="153909" y="6192570"/>
            <a:ext cx="3594226" cy="552262"/>
          </a:xfrm>
          <a:prstGeom prst="rect">
            <a:avLst/>
          </a:prstGeom>
          <a:solidFill>
            <a:schemeClr val="tx1"/>
          </a:solidFill>
        </p:spPr>
        <p:txBody>
          <a:bodyPr vert="horz" wrap="square" lIns="91440" tIns="45720" rIns="91440" bIns="45720" rtlCol="0"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</a:pPr>
            <a:endParaRPr kumimoji="0" lang="fi-FI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E5D137A3-8FE8-E8B4-BF69-6222F9E46AFB}"/>
              </a:ext>
            </a:extLst>
          </p:cNvPr>
          <p:cNvSpPr txBox="1"/>
          <p:nvPr/>
        </p:nvSpPr>
        <p:spPr>
          <a:xfrm>
            <a:off x="315463" y="1201993"/>
            <a:ext cx="11143897" cy="5586145"/>
          </a:xfrm>
          <a:prstGeom prst="rect">
            <a:avLst/>
          </a:prstGeom>
          <a:solidFill>
            <a:schemeClr val="tx1"/>
          </a:solidFill>
        </p:spPr>
        <p:txBody>
          <a:bodyPr wrap="square" lIns="91440" tIns="45720" rIns="91440" bIns="45720" anchor="t">
            <a:spAutoFit/>
          </a:bodyPr>
          <a:lstStyle/>
          <a:p>
            <a:endParaRPr lang="fi-FI" sz="1700" dirty="0">
              <a:solidFill>
                <a:srgbClr val="080808"/>
              </a:solidFill>
              <a:cs typeface="Calibri" panose="020F0502020204030204"/>
            </a:endParaRPr>
          </a:p>
          <a:p>
            <a:pPr marL="285750" indent="-285750">
              <a:buFontTx/>
              <a:buChar char="-"/>
            </a:pPr>
            <a:r>
              <a:rPr lang="fi-FI" sz="1700" dirty="0">
                <a:solidFill>
                  <a:srgbClr val="080808"/>
                </a:solidFill>
                <a:cs typeface="Calibri" panose="020F0502020204030204"/>
              </a:rPr>
              <a:t>Vantaan ja Keravan hyvinvointialueen talousarvioehdotusluonnos 2024 perustuu vuoden 2023 toisen osavuosikatsauksen tietoihin</a:t>
            </a:r>
          </a:p>
          <a:p>
            <a:pPr marL="285750" indent="-285750">
              <a:buFontTx/>
              <a:buChar char="-"/>
            </a:pPr>
            <a:r>
              <a:rPr lang="fi-FI" sz="1700" dirty="0">
                <a:solidFill>
                  <a:srgbClr val="080808"/>
                </a:solidFill>
                <a:cs typeface="Calibri" panose="020F0502020204030204"/>
              </a:rPr>
              <a:t>Talouden toteutumisennusteeseen verrattuna ehdotettu toimintamenojen kasvu n. 7 – 7,5 %</a:t>
            </a:r>
          </a:p>
          <a:p>
            <a:endParaRPr lang="fi-FI" sz="1700" dirty="0">
              <a:solidFill>
                <a:srgbClr val="080808"/>
              </a:solidFill>
              <a:cs typeface="Calibri" panose="020F0502020204030204"/>
            </a:endParaRPr>
          </a:p>
          <a:p>
            <a:pPr marL="742950" lvl="1" indent="-285750">
              <a:buFontTx/>
              <a:buChar char="-"/>
            </a:pPr>
            <a:r>
              <a:rPr lang="fi-FI" sz="1700" dirty="0">
                <a:solidFill>
                  <a:srgbClr val="080808"/>
                </a:solidFill>
                <a:cs typeface="Calibri" panose="020F0502020204030204"/>
              </a:rPr>
              <a:t>Henkilöstömenot;	</a:t>
            </a:r>
          </a:p>
          <a:p>
            <a:pPr marL="1200150" lvl="2" indent="-285750">
              <a:buFontTx/>
              <a:buChar char="-"/>
            </a:pPr>
            <a:r>
              <a:rPr lang="fi-FI" sz="1700" dirty="0">
                <a:solidFill>
                  <a:srgbClr val="080808"/>
                </a:solidFill>
                <a:cs typeface="Calibri" panose="020F0502020204030204"/>
              </a:rPr>
              <a:t>kaikki hyvinvointialueen henkilöstömenot siten, että kaikki vakanssit voidaan täyttää talousarvion puitteissa</a:t>
            </a:r>
          </a:p>
          <a:p>
            <a:pPr marL="1200150" lvl="2" indent="-285750">
              <a:buFontTx/>
              <a:buChar char="-"/>
            </a:pPr>
            <a:r>
              <a:rPr lang="fi-FI" sz="1700" dirty="0">
                <a:solidFill>
                  <a:srgbClr val="080808"/>
                </a:solidFill>
                <a:cs typeface="Calibri" panose="020F0502020204030204"/>
              </a:rPr>
              <a:t>työmarkkinajärjestöjen ratkaisujen mukaiset palkankorotukset 2022 – 2024</a:t>
            </a:r>
          </a:p>
          <a:p>
            <a:pPr marL="1657350" lvl="3" indent="-285750">
              <a:buFontTx/>
              <a:buChar char="-"/>
            </a:pPr>
            <a:r>
              <a:rPr lang="fi-FI" sz="1700" dirty="0">
                <a:solidFill>
                  <a:srgbClr val="080808"/>
                </a:solidFill>
                <a:cs typeface="Calibri" panose="020F0502020204030204"/>
              </a:rPr>
              <a:t>vaikutus henkilöstömenoihin 2022 - 2024 talousarvioon yhteensä n. 10,5 %</a:t>
            </a:r>
          </a:p>
          <a:p>
            <a:pPr marL="1200150" lvl="2" indent="-285750">
              <a:buFontTx/>
              <a:buChar char="-"/>
            </a:pPr>
            <a:r>
              <a:rPr lang="fi-FI" sz="1700" dirty="0">
                <a:solidFill>
                  <a:srgbClr val="080808"/>
                </a:solidFill>
                <a:cs typeface="Calibri" panose="020F0502020204030204"/>
              </a:rPr>
              <a:t>Hyvinvointialueen omat harmonisointi </a:t>
            </a:r>
            <a:r>
              <a:rPr lang="fi-FI" sz="1700" dirty="0" err="1">
                <a:solidFill>
                  <a:srgbClr val="080808"/>
                </a:solidFill>
                <a:cs typeface="Calibri" panose="020F0502020204030204"/>
              </a:rPr>
              <a:t>ym</a:t>
            </a:r>
            <a:r>
              <a:rPr lang="fi-FI" sz="1700" dirty="0">
                <a:solidFill>
                  <a:srgbClr val="080808"/>
                </a:solidFill>
                <a:cs typeface="Calibri" panose="020F0502020204030204"/>
              </a:rPr>
              <a:t> henkilöstön saatavuuteen liittyvät toimet</a:t>
            </a:r>
          </a:p>
          <a:p>
            <a:pPr marL="742950" lvl="1" indent="-285750">
              <a:buFontTx/>
              <a:buChar char="-"/>
            </a:pPr>
            <a:r>
              <a:rPr lang="fi-FI" sz="1700" dirty="0">
                <a:solidFill>
                  <a:srgbClr val="080808"/>
                </a:solidFill>
                <a:cs typeface="Calibri" panose="020F0502020204030204"/>
              </a:rPr>
              <a:t>Asiakaspalvelujen ostot</a:t>
            </a:r>
          </a:p>
          <a:p>
            <a:pPr marL="1200150" lvl="2" indent="-285750">
              <a:buFontTx/>
              <a:buChar char="-"/>
            </a:pPr>
            <a:r>
              <a:rPr lang="fi-FI" sz="1700" dirty="0">
                <a:solidFill>
                  <a:srgbClr val="080808"/>
                </a:solidFill>
                <a:cs typeface="Calibri" panose="020F0502020204030204"/>
              </a:rPr>
              <a:t>HUS / erikoissairaanhoidon menot </a:t>
            </a:r>
            <a:r>
              <a:rPr lang="fi-FI" sz="1700" dirty="0" err="1">
                <a:solidFill>
                  <a:srgbClr val="080808"/>
                </a:solidFill>
                <a:cs typeface="Calibri" panose="020F0502020204030204"/>
              </a:rPr>
              <a:t>HUSin</a:t>
            </a:r>
            <a:r>
              <a:rPr lang="fi-FI" sz="1700" dirty="0">
                <a:solidFill>
                  <a:srgbClr val="080808"/>
                </a:solidFill>
                <a:cs typeface="Calibri" panose="020F0502020204030204"/>
              </a:rPr>
              <a:t> esityksen mukaisina (HUS ennusteeseen 2023 verrattuna + 5,6 % )</a:t>
            </a:r>
          </a:p>
          <a:p>
            <a:pPr marL="1200150" lvl="2" indent="-285750">
              <a:buFontTx/>
              <a:buChar char="-"/>
            </a:pPr>
            <a:r>
              <a:rPr lang="fi-FI" sz="1700" dirty="0">
                <a:solidFill>
                  <a:srgbClr val="080808"/>
                </a:solidFill>
                <a:cs typeface="Calibri" panose="020F0502020204030204"/>
              </a:rPr>
              <a:t>muun palvelutoiminnan osalta + 6 %</a:t>
            </a:r>
          </a:p>
          <a:p>
            <a:pPr marL="1657350" lvl="3" indent="-285750">
              <a:buFontTx/>
              <a:buChar char="-"/>
            </a:pPr>
            <a:r>
              <a:rPr lang="fi-FI" sz="1700" dirty="0">
                <a:solidFill>
                  <a:srgbClr val="080808"/>
                </a:solidFill>
                <a:cs typeface="Calibri" panose="020F0502020204030204"/>
              </a:rPr>
              <a:t>Hinnankorotusesityksiä käsitellään parhaillaan – korotusesitysten tasot korkeimmillaan lähes 20 %</a:t>
            </a:r>
          </a:p>
          <a:p>
            <a:endParaRPr lang="fi-FI" sz="1700" dirty="0">
              <a:solidFill>
                <a:srgbClr val="080808"/>
              </a:solidFill>
              <a:cs typeface="Calibri" panose="020F0502020204030204"/>
            </a:endParaRPr>
          </a:p>
          <a:p>
            <a:pPr lvl="1"/>
            <a:r>
              <a:rPr lang="fi-FI" sz="1700" dirty="0">
                <a:solidFill>
                  <a:srgbClr val="080808"/>
                </a:solidFill>
                <a:cs typeface="Calibri" panose="020F0502020204030204"/>
              </a:rPr>
              <a:t>-     Toimitilavuokrat  - arvioitu vuokratason korotus 3,1 %</a:t>
            </a:r>
          </a:p>
          <a:p>
            <a:endParaRPr lang="fi-FI" sz="1700" dirty="0">
              <a:solidFill>
                <a:srgbClr val="080808"/>
              </a:solidFill>
              <a:cs typeface="Calibri" panose="020F0502020204030204"/>
            </a:endParaRPr>
          </a:p>
          <a:p>
            <a:endParaRPr lang="fi-FI" sz="1700" dirty="0">
              <a:solidFill>
                <a:srgbClr val="080808"/>
              </a:solidFill>
              <a:cs typeface="Calibri" panose="020F0502020204030204"/>
            </a:endParaRPr>
          </a:p>
          <a:p>
            <a:endParaRPr lang="fi-FI" sz="1700" dirty="0">
              <a:solidFill>
                <a:srgbClr val="080808"/>
              </a:solidFill>
              <a:cs typeface="Calibri" panose="020F0502020204030204"/>
            </a:endParaRPr>
          </a:p>
          <a:p>
            <a:endParaRPr lang="fi-FI" sz="1700" dirty="0">
              <a:solidFill>
                <a:srgbClr val="080808"/>
              </a:solidFill>
              <a:cs typeface="Calibri" panose="020F0502020204030204"/>
            </a:endParaRPr>
          </a:p>
          <a:p>
            <a:endParaRPr lang="fi-FI" sz="1700" dirty="0">
              <a:solidFill>
                <a:srgbClr val="080808"/>
              </a:solidFill>
              <a:cs typeface="Calibri" panose="020F0502020204030204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B2FCDB2-3D3F-B60C-1FA6-65FECD96B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464" y="219313"/>
            <a:ext cx="9919105" cy="571619"/>
          </a:xfrm>
          <a:ln>
            <a:solidFill>
              <a:srgbClr val="00B0F0"/>
            </a:solidFill>
          </a:ln>
        </p:spPr>
        <p:txBody>
          <a:bodyPr>
            <a:normAutofit fontScale="90000"/>
          </a:bodyPr>
          <a:lstStyle/>
          <a:p>
            <a:r>
              <a:rPr lang="en-US" dirty="0" err="1">
                <a:latin typeface="Calibri"/>
                <a:cs typeface="Calibri"/>
              </a:rPr>
              <a:t>Talousarvioehdotusluonnos</a:t>
            </a:r>
            <a:r>
              <a:rPr lang="en-US" dirty="0">
                <a:latin typeface="Calibri"/>
                <a:cs typeface="Calibri"/>
              </a:rPr>
              <a:t> 2024 </a:t>
            </a:r>
            <a:r>
              <a:rPr lang="en-US" dirty="0" err="1">
                <a:latin typeface="Calibri"/>
                <a:cs typeface="Calibri"/>
              </a:rPr>
              <a:t>lähtökohdat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2163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B2FCDB2-3D3F-B60C-1FA6-65FECD96B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2022" y="247650"/>
            <a:ext cx="9506453" cy="1214233"/>
          </a:xfrm>
          <a:ln>
            <a:solidFill>
              <a:srgbClr val="00B0F0"/>
            </a:solidFill>
          </a:ln>
        </p:spPr>
        <p:txBody>
          <a:bodyPr>
            <a:normAutofit fontScale="90000"/>
          </a:bodyPr>
          <a:lstStyle/>
          <a:p>
            <a:r>
              <a:rPr lang="en-US" dirty="0" err="1">
                <a:latin typeface="Calibri"/>
                <a:cs typeface="Calibri"/>
              </a:rPr>
              <a:t>Talousarvio</a:t>
            </a:r>
            <a:r>
              <a:rPr lang="en-US" dirty="0">
                <a:latin typeface="Calibri"/>
                <a:cs typeface="Calibri"/>
              </a:rPr>
              <a:t>- ja </a:t>
            </a:r>
            <a:r>
              <a:rPr lang="en-US" dirty="0" err="1">
                <a:latin typeface="Calibri"/>
                <a:cs typeface="Calibri"/>
              </a:rPr>
              <a:t>taloussuunnitelma</a:t>
            </a:r>
            <a:r>
              <a:rPr lang="en-US" dirty="0">
                <a:latin typeface="Calibri"/>
                <a:cs typeface="Calibri"/>
              </a:rPr>
              <a:t>-</a:t>
            </a:r>
            <a:br>
              <a:rPr lang="en-US" dirty="0">
                <a:latin typeface="Calibri"/>
                <a:cs typeface="Calibri"/>
              </a:rPr>
            </a:br>
            <a:r>
              <a:rPr lang="en-US" dirty="0" err="1">
                <a:latin typeface="Calibri"/>
                <a:cs typeface="Calibri"/>
              </a:rPr>
              <a:t>ehdotusluonnos</a:t>
            </a:r>
            <a:r>
              <a:rPr lang="en-US" dirty="0">
                <a:latin typeface="Calibri"/>
                <a:cs typeface="Calibri"/>
              </a:rPr>
              <a:t>  </a:t>
            </a:r>
            <a:r>
              <a:rPr lang="en-US" dirty="0" err="1">
                <a:latin typeface="Calibri"/>
                <a:cs typeface="Calibri"/>
              </a:rPr>
              <a:t>lyhyesti</a:t>
            </a:r>
            <a:endParaRPr lang="en-US" dirty="0"/>
          </a:p>
        </p:txBody>
      </p:sp>
      <p:graphicFrame>
        <p:nvGraphicFramePr>
          <p:cNvPr id="7" name="Taulukko 6">
            <a:extLst>
              <a:ext uri="{FF2B5EF4-FFF2-40B4-BE49-F238E27FC236}">
                <a16:creationId xmlns:a16="http://schemas.microsoft.com/office/drawing/2014/main" id="{AB8C7131-C48C-34E5-4453-EBEBB9B3F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0093313"/>
              </p:ext>
            </p:extLst>
          </p:nvPr>
        </p:nvGraphicFramePr>
        <p:xfrm>
          <a:off x="1152022" y="2312291"/>
          <a:ext cx="4876800" cy="3371850"/>
        </p:xfrm>
        <a:graphic>
          <a:graphicData uri="http://schemas.openxmlformats.org/drawingml/2006/table">
            <a:tbl>
              <a:tblPr/>
              <a:tblGrid>
                <a:gridCol w="1536700">
                  <a:extLst>
                    <a:ext uri="{9D8B030D-6E8A-4147-A177-3AD203B41FA5}">
                      <a16:colId xmlns:a16="http://schemas.microsoft.com/office/drawing/2014/main" val="3225052831"/>
                    </a:ext>
                  </a:extLst>
                </a:gridCol>
                <a:gridCol w="850900">
                  <a:extLst>
                    <a:ext uri="{9D8B030D-6E8A-4147-A177-3AD203B41FA5}">
                      <a16:colId xmlns:a16="http://schemas.microsoft.com/office/drawing/2014/main" val="1085154846"/>
                    </a:ext>
                  </a:extLst>
                </a:gridCol>
                <a:gridCol w="850900">
                  <a:extLst>
                    <a:ext uri="{9D8B030D-6E8A-4147-A177-3AD203B41FA5}">
                      <a16:colId xmlns:a16="http://schemas.microsoft.com/office/drawing/2014/main" val="992998958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4254746977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val="1836869977"/>
                    </a:ext>
                  </a:extLst>
                </a:gridCol>
              </a:tblGrid>
              <a:tr h="51435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ennustettu alijäämä 2023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47103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768317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Toimintatuotot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122 715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129 457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132 822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053178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61008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Toimintakulut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1 267 675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1 277 585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1 278 006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790769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93222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Toimintakate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-61 499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-1 144 960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-1 148 128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-1 145 184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060606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5121361"/>
                  </a:ext>
                </a:extLst>
              </a:tr>
              <a:tr h="1905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Valtionrahoitus ( vm 31.8.2023 )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1 070 367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1 121 000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1 171 445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2933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fi-FI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3486695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Palvelutuotannon turvaamiseen tarvittava lisärahoitus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49 460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076912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58876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Alijäämä rahoituserien ja poistojen jälkeen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-61 499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-84 722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-68 879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1289220"/>
                  </a:ext>
                </a:extLst>
              </a:tr>
            </a:tbl>
          </a:graphicData>
        </a:graphic>
      </p:graphicFrame>
      <p:pic>
        <p:nvPicPr>
          <p:cNvPr id="2" name="Kuva 1">
            <a:extLst>
              <a:ext uri="{FF2B5EF4-FFF2-40B4-BE49-F238E27FC236}">
                <a16:creationId xmlns:a16="http://schemas.microsoft.com/office/drawing/2014/main" id="{4E53AF71-35B8-2634-E51F-01B6C2EB59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3467" y="2312291"/>
            <a:ext cx="5271395" cy="3465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57270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500B3F-174D-6594-6275-2BBECDAB97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5400"/>
              <a:t>Kiitos</a:t>
            </a:r>
          </a:p>
        </p:txBody>
      </p:sp>
    </p:spTree>
    <p:extLst>
      <p:ext uri="{BB962C8B-B14F-4D97-AF65-F5344CB8AC3E}">
        <p14:creationId xmlns:p14="http://schemas.microsoft.com/office/powerpoint/2010/main" val="3685763299"/>
      </p:ext>
    </p:extLst>
  </p:cSld>
  <p:clrMapOvr>
    <a:masterClrMapping/>
  </p:clrMapOvr>
</p:sld>
</file>

<file path=ppt/theme/theme1.xml><?xml version="1.0" encoding="utf-8"?>
<a:theme xmlns:a="http://schemas.openxmlformats.org/drawingml/2006/main" name="Pääotsikot">
  <a:themeElements>
    <a:clrScheme name="VAKE">
      <a:dk1>
        <a:srgbClr val="FFFFFF"/>
      </a:dk1>
      <a:lt1>
        <a:srgbClr val="302783"/>
      </a:lt1>
      <a:dk2>
        <a:srgbClr val="E6007E"/>
      </a:dk2>
      <a:lt2>
        <a:srgbClr val="76CBF3"/>
      </a:lt2>
      <a:accent1>
        <a:srgbClr val="00983A"/>
      </a:accent1>
      <a:accent2>
        <a:srgbClr val="EA5197"/>
      </a:accent2>
      <a:accent3>
        <a:srgbClr val="74B72B"/>
      </a:accent3>
      <a:accent4>
        <a:srgbClr val="1E1E1E"/>
      </a:accent4>
      <a:accent5>
        <a:srgbClr val="FFFFFF"/>
      </a:accent5>
      <a:accent6>
        <a:srgbClr val="302783"/>
      </a:accent6>
      <a:hlink>
        <a:srgbClr val="E6007E"/>
      </a:hlink>
      <a:folHlink>
        <a:srgbClr val="76CBF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Sisällöt">
  <a:themeElements>
    <a:clrScheme name="VAKE">
      <a:dk1>
        <a:srgbClr val="FFFFFF"/>
      </a:dk1>
      <a:lt1>
        <a:srgbClr val="302783"/>
      </a:lt1>
      <a:dk2>
        <a:srgbClr val="E6007E"/>
      </a:dk2>
      <a:lt2>
        <a:srgbClr val="76CBF3"/>
      </a:lt2>
      <a:accent1>
        <a:srgbClr val="00983A"/>
      </a:accent1>
      <a:accent2>
        <a:srgbClr val="EA5197"/>
      </a:accent2>
      <a:accent3>
        <a:srgbClr val="74B72B"/>
      </a:accent3>
      <a:accent4>
        <a:srgbClr val="1E1E1E"/>
      </a:accent4>
      <a:accent5>
        <a:srgbClr val="FFFFFF"/>
      </a:accent5>
      <a:accent6>
        <a:srgbClr val="302783"/>
      </a:accent6>
      <a:hlink>
        <a:srgbClr val="E6007E"/>
      </a:hlink>
      <a:folHlink>
        <a:srgbClr val="76CBF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isällöt">
  <a:themeElements>
    <a:clrScheme name="VAKE">
      <a:dk1>
        <a:srgbClr val="FFFFFF"/>
      </a:dk1>
      <a:lt1>
        <a:srgbClr val="302783"/>
      </a:lt1>
      <a:dk2>
        <a:srgbClr val="E6007E"/>
      </a:dk2>
      <a:lt2>
        <a:srgbClr val="76CBF3"/>
      </a:lt2>
      <a:accent1>
        <a:srgbClr val="00983A"/>
      </a:accent1>
      <a:accent2>
        <a:srgbClr val="EA5197"/>
      </a:accent2>
      <a:accent3>
        <a:srgbClr val="74B72B"/>
      </a:accent3>
      <a:accent4>
        <a:srgbClr val="1E1E1E"/>
      </a:accent4>
      <a:accent5>
        <a:srgbClr val="FFFFFF"/>
      </a:accent5>
      <a:accent6>
        <a:srgbClr val="302783"/>
      </a:accent6>
      <a:hlink>
        <a:srgbClr val="E6007E"/>
      </a:hlink>
      <a:folHlink>
        <a:srgbClr val="76CBF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Väliotsikot">
  <a:themeElements>
    <a:clrScheme name="VAKE">
      <a:dk1>
        <a:srgbClr val="FFFFFF"/>
      </a:dk1>
      <a:lt1>
        <a:srgbClr val="302783"/>
      </a:lt1>
      <a:dk2>
        <a:srgbClr val="E6007E"/>
      </a:dk2>
      <a:lt2>
        <a:srgbClr val="76CBF3"/>
      </a:lt2>
      <a:accent1>
        <a:srgbClr val="00983A"/>
      </a:accent1>
      <a:accent2>
        <a:srgbClr val="EA5197"/>
      </a:accent2>
      <a:accent3>
        <a:srgbClr val="74B72B"/>
      </a:accent3>
      <a:accent4>
        <a:srgbClr val="1E1E1E"/>
      </a:accent4>
      <a:accent5>
        <a:srgbClr val="FFFFFF"/>
      </a:accent5>
      <a:accent6>
        <a:srgbClr val="302783"/>
      </a:accent6>
      <a:hlink>
        <a:srgbClr val="E6007E"/>
      </a:hlink>
      <a:folHlink>
        <a:srgbClr val="76CBF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Sitaatit">
  <a:themeElements>
    <a:clrScheme name="VAKE">
      <a:dk1>
        <a:srgbClr val="FFFFFF"/>
      </a:dk1>
      <a:lt1>
        <a:srgbClr val="302783"/>
      </a:lt1>
      <a:dk2>
        <a:srgbClr val="E6007E"/>
      </a:dk2>
      <a:lt2>
        <a:srgbClr val="76CBF3"/>
      </a:lt2>
      <a:accent1>
        <a:srgbClr val="00983A"/>
      </a:accent1>
      <a:accent2>
        <a:srgbClr val="EA5197"/>
      </a:accent2>
      <a:accent3>
        <a:srgbClr val="74B72B"/>
      </a:accent3>
      <a:accent4>
        <a:srgbClr val="1E1E1E"/>
      </a:accent4>
      <a:accent5>
        <a:srgbClr val="FFFFFF"/>
      </a:accent5>
      <a:accent6>
        <a:srgbClr val="302783"/>
      </a:accent6>
      <a:hlink>
        <a:srgbClr val="E6007E"/>
      </a:hlink>
      <a:folHlink>
        <a:srgbClr val="76CBF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Kiitos">
  <a:themeElements>
    <a:clrScheme name="VAKE">
      <a:dk1>
        <a:srgbClr val="FFFFFF"/>
      </a:dk1>
      <a:lt1>
        <a:srgbClr val="302783"/>
      </a:lt1>
      <a:dk2>
        <a:srgbClr val="E6007E"/>
      </a:dk2>
      <a:lt2>
        <a:srgbClr val="76CBF3"/>
      </a:lt2>
      <a:accent1>
        <a:srgbClr val="00983A"/>
      </a:accent1>
      <a:accent2>
        <a:srgbClr val="EA5197"/>
      </a:accent2>
      <a:accent3>
        <a:srgbClr val="74B72B"/>
      </a:accent3>
      <a:accent4>
        <a:srgbClr val="1E1E1E"/>
      </a:accent4>
      <a:accent5>
        <a:srgbClr val="FFFFFF"/>
      </a:accent5>
      <a:accent6>
        <a:srgbClr val="302783"/>
      </a:accent6>
      <a:hlink>
        <a:srgbClr val="E6007E"/>
      </a:hlink>
      <a:folHlink>
        <a:srgbClr val="76CBF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2_TULsote_ja_rakenneuudistus">
  <a:themeElements>
    <a:clrScheme name="Vakesot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311F83"/>
      </a:accent1>
      <a:accent2>
        <a:srgbClr val="76CBF3"/>
      </a:accent2>
      <a:accent3>
        <a:srgbClr val="00983A"/>
      </a:accent3>
      <a:accent4>
        <a:srgbClr val="74B72B"/>
      </a:accent4>
      <a:accent5>
        <a:srgbClr val="E6007E"/>
      </a:accent5>
      <a:accent6>
        <a:srgbClr val="EA5297"/>
      </a:accent6>
      <a:hlink>
        <a:srgbClr val="0563C1"/>
      </a:hlink>
      <a:folHlink>
        <a:srgbClr val="954F72"/>
      </a:folHlink>
    </a:clrScheme>
    <a:fontScheme name="Vakesote">
      <a:majorFont>
        <a:latin typeface="Poppins Black"/>
        <a:ea typeface=""/>
        <a:cs typeface=""/>
      </a:majorFont>
      <a:minorFont>
        <a:latin typeface="Poppins Extra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1_TULsote_ja_rakenneuudistus">
  <a:themeElements>
    <a:clrScheme name="Vakesot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311F83"/>
      </a:accent1>
      <a:accent2>
        <a:srgbClr val="76CBF3"/>
      </a:accent2>
      <a:accent3>
        <a:srgbClr val="00983A"/>
      </a:accent3>
      <a:accent4>
        <a:srgbClr val="74B72B"/>
      </a:accent4>
      <a:accent5>
        <a:srgbClr val="E6007E"/>
      </a:accent5>
      <a:accent6>
        <a:srgbClr val="EA529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TULsote_ja_rakenneuudistus">
  <a:themeElements>
    <a:clrScheme name="Vakesot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311F83"/>
      </a:accent1>
      <a:accent2>
        <a:srgbClr val="76CBF3"/>
      </a:accent2>
      <a:accent3>
        <a:srgbClr val="00983A"/>
      </a:accent3>
      <a:accent4>
        <a:srgbClr val="74B72B"/>
      </a:accent4>
      <a:accent5>
        <a:srgbClr val="E6007E"/>
      </a:accent5>
      <a:accent6>
        <a:srgbClr val="EA5297"/>
      </a:accent6>
      <a:hlink>
        <a:srgbClr val="0563C1"/>
      </a:hlink>
      <a:folHlink>
        <a:srgbClr val="954F72"/>
      </a:folHlink>
    </a:clrScheme>
    <a:fontScheme name="Vakesote">
      <a:majorFont>
        <a:latin typeface="Poppins Black"/>
        <a:ea typeface=""/>
        <a:cs typeface=""/>
      </a:majorFont>
      <a:minorFont>
        <a:latin typeface="Poppins Extra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Mukautettu 72">
    <a:dk1>
      <a:srgbClr val="000000"/>
    </a:dk1>
    <a:lt1>
      <a:srgbClr val="FFFFFF"/>
    </a:lt1>
    <a:dk2>
      <a:srgbClr val="006475"/>
    </a:dk2>
    <a:lt2>
      <a:srgbClr val="F3F3F1"/>
    </a:lt2>
    <a:accent1>
      <a:srgbClr val="006475"/>
    </a:accent1>
    <a:accent2>
      <a:srgbClr val="365ABD"/>
    </a:accent2>
    <a:accent3>
      <a:srgbClr val="C48903"/>
    </a:accent3>
    <a:accent4>
      <a:srgbClr val="0098E8"/>
    </a:accent4>
    <a:accent5>
      <a:srgbClr val="1B396D"/>
    </a:accent5>
    <a:accent6>
      <a:srgbClr val="00959B"/>
    </a:accent6>
    <a:hlink>
      <a:srgbClr val="006475"/>
    </a:hlink>
    <a:folHlink>
      <a:srgbClr val="1A7483"/>
    </a:folHlink>
  </a:clrScheme>
  <a:fontScheme name="Arial">
    <a:maj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d04334a-7a6e-4263-9609-0d242ca1ee47">
      <Terms xmlns="http://schemas.microsoft.com/office/infopath/2007/PartnerControls"/>
    </lcf76f155ced4ddcb4097134ff3c332f>
    <TaxCatchAll xmlns="12d2ee93-6a61-4c93-b8d3-946151f18509" xsi:nil="true"/>
    <SharedWithUsers xmlns="12d2ee93-6a61-4c93-b8d3-946151f18509">
      <UserInfo>
        <DisplayName>Aronkytö Timo</DisplayName>
        <AccountId>37</AccountId>
        <AccountType/>
      </UserInfo>
      <UserInfo>
        <DisplayName>Liljeroos Riikka</DisplayName>
        <AccountId>34</AccountId>
        <AccountType/>
      </UserInfo>
      <UserInfo>
        <DisplayName>Hokkanen Mikko</DisplayName>
        <AccountId>14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A22BAD91D3A74CBCAD3A5CC30D1602" ma:contentTypeVersion="10" ma:contentTypeDescription="Create a new document." ma:contentTypeScope="" ma:versionID="e791557e5b1ca4429e193169f164f475">
  <xsd:schema xmlns:xsd="http://www.w3.org/2001/XMLSchema" xmlns:xs="http://www.w3.org/2001/XMLSchema" xmlns:p="http://schemas.microsoft.com/office/2006/metadata/properties" xmlns:ns2="fd04334a-7a6e-4263-9609-0d242ca1ee47" xmlns:ns3="12d2ee93-6a61-4c93-b8d3-946151f18509" targetNamespace="http://schemas.microsoft.com/office/2006/metadata/properties" ma:root="true" ma:fieldsID="b07d314750d964ebc27e26500a74bb34" ns2:_="" ns3:_="">
    <xsd:import namespace="fd04334a-7a6e-4263-9609-0d242ca1ee47"/>
    <xsd:import namespace="12d2ee93-6a61-4c93-b8d3-946151f1850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04334a-7a6e-4263-9609-0d242ca1ee4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5685aec-b611-4d42-aeb4-a50954e9c4c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d2ee93-6a61-4c93-b8d3-946151f1850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9e82030d-9a0c-4a05-b7bb-93c1e414df62}" ma:internalName="TaxCatchAll" ma:showField="CatchAllData" ma:web="12d2ee93-6a61-4c93-b8d3-946151f1850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98146F2-30C0-4888-AD5D-51D7F20FED7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647E153-9E63-4800-B50F-8D6327B2836E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12d2ee93-6a61-4c93-b8d3-946151f18509"/>
    <ds:schemaRef ds:uri="http://purl.org/dc/elements/1.1/"/>
    <ds:schemaRef ds:uri="http://schemas.microsoft.com/office/2006/metadata/properties"/>
    <ds:schemaRef ds:uri="fd04334a-7a6e-4263-9609-0d242ca1ee47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64B348B-51D6-41AA-BF9F-C5A13FE00663}">
  <ds:schemaRefs>
    <ds:schemaRef ds:uri="12d2ee93-6a61-4c93-b8d3-946151f18509"/>
    <ds:schemaRef ds:uri="fd04334a-7a6e-4263-9609-0d242ca1ee4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236</TotalTime>
  <Words>833</Words>
  <Application>Microsoft Office PowerPoint</Application>
  <PresentationFormat>Laajakuva</PresentationFormat>
  <Paragraphs>119</Paragraphs>
  <Slides>9</Slides>
  <Notes>1</Notes>
  <HiddenSlides>0</HiddenSlides>
  <MMClips>0</MMClips>
  <ScaleCrop>false</ScaleCrop>
  <HeadingPairs>
    <vt:vector size="8" baseType="variant">
      <vt:variant>
        <vt:lpstr>Käytetyt fontit</vt:lpstr>
      </vt:variant>
      <vt:variant>
        <vt:i4>8</vt:i4>
      </vt:variant>
      <vt:variant>
        <vt:lpstr>Teema</vt:lpstr>
      </vt:variant>
      <vt:variant>
        <vt:i4>10</vt:i4>
      </vt:variant>
      <vt:variant>
        <vt:lpstr>Upotetut OLE-palvelimet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28" baseType="lpstr">
      <vt:lpstr>Arial</vt:lpstr>
      <vt:lpstr>Arial Black</vt:lpstr>
      <vt:lpstr>Calibri</vt:lpstr>
      <vt:lpstr>Calibri Light</vt:lpstr>
      <vt:lpstr>Poppins ExtraBold</vt:lpstr>
      <vt:lpstr>Poppins ExtraLight</vt:lpstr>
      <vt:lpstr>Poppins SemiBold</vt:lpstr>
      <vt:lpstr>Times New Roman</vt:lpstr>
      <vt:lpstr>Pääotsikot</vt:lpstr>
      <vt:lpstr>Sisällöt</vt:lpstr>
      <vt:lpstr>Väliotsikot</vt:lpstr>
      <vt:lpstr>Sitaatit</vt:lpstr>
      <vt:lpstr>Kiitos</vt:lpstr>
      <vt:lpstr>2_TULsote_ja_rakenneuudistus</vt:lpstr>
      <vt:lpstr>Custom Design</vt:lpstr>
      <vt:lpstr>1_TULsote_ja_rakenneuudistus</vt:lpstr>
      <vt:lpstr>TULsote_ja_rakenneuudistus</vt:lpstr>
      <vt:lpstr>Sisällöt</vt:lpstr>
      <vt:lpstr>Worksheet</vt:lpstr>
      <vt:lpstr>Tilannekatsaus hyvinvointialueen talouteen sekä Talousarvion 2024 ja taloussuunnitelman 2024 -2026 valmistelu</vt:lpstr>
      <vt:lpstr>Talousarvion toteutuminen 2. osavuosikatsaus 2023 Hyvinvointialueen käyttötalous yhteensä  </vt:lpstr>
      <vt:lpstr>  Talousarvio 2023 / tuloslaskelma </vt:lpstr>
      <vt:lpstr>Talousarvion 2024 valmistelu, syksyn aikataulu</vt:lpstr>
      <vt:lpstr>Talousarvio- ja taloussuunnitelmaehdotus 2024 – 2026 </vt:lpstr>
      <vt:lpstr>PowerPoint-esitys</vt:lpstr>
      <vt:lpstr>Talousarvioehdotusluonnos 2024 lähtökohdat</vt:lpstr>
      <vt:lpstr>Talousarvio- ja taloussuunnitelma- ehdotusluonnos  lyhyesti</vt:lpstr>
      <vt:lpstr>Kiitos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Tikkanen</dc:creator>
  <cp:lastModifiedBy>Salosyrjä Henna</cp:lastModifiedBy>
  <cp:revision>8</cp:revision>
  <dcterms:created xsi:type="dcterms:W3CDTF">2023-02-07T09:28:02Z</dcterms:created>
  <dcterms:modified xsi:type="dcterms:W3CDTF">2023-10-06T09:18:03Z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Method">
    <vt:lpwstr>Standard</vt:lpwstr>
  </property>
  <property fmtid="{D5CDD505-2E9C-101B-9397-08002B2CF9AE}" pid="3" name="MSIP_Label_defa4170-0d19-0005-0004-bc88714345d2_Name">
    <vt:lpwstr>defa4170-0d19-0005-0004-bc88714345d2</vt:lpwstr>
  </property>
  <property fmtid="{D5CDD505-2E9C-101B-9397-08002B2CF9AE}" pid="4" name="MediaServiceImageTags">
    <vt:lpwstr/>
  </property>
  <property fmtid="{D5CDD505-2E9C-101B-9397-08002B2CF9AE}" pid="5" name="ContentTypeId">
    <vt:lpwstr>0x010100E3A22BAD91D3A74CBCAD3A5CC30D1602</vt:lpwstr>
  </property>
  <property fmtid="{D5CDD505-2E9C-101B-9397-08002B2CF9AE}" pid="6" name="MSIP_Label_defa4170-0d19-0005-0004-bc88714345d2_Enabled">
    <vt:lpwstr>true</vt:lpwstr>
  </property>
  <property fmtid="{D5CDD505-2E9C-101B-9397-08002B2CF9AE}" pid="7" name="MSIP_Label_defa4170-0d19-0005-0004-bc88714345d2_ContentBits">
    <vt:lpwstr>0</vt:lpwstr>
  </property>
  <property fmtid="{D5CDD505-2E9C-101B-9397-08002B2CF9AE}" pid="8" name="MSIP_Label_defa4170-0d19-0005-0004-bc88714345d2_SetDate">
    <vt:lpwstr>2023-02-10T12:03:37Z</vt:lpwstr>
  </property>
  <property fmtid="{D5CDD505-2E9C-101B-9397-08002B2CF9AE}" pid="9" name="MSIP_Label_defa4170-0d19-0005-0004-bc88714345d2_ActionId">
    <vt:lpwstr>418f29a5-c218-44f3-a00c-d3d40f050407</vt:lpwstr>
  </property>
  <property fmtid="{D5CDD505-2E9C-101B-9397-08002B2CF9AE}" pid="10" name="MSIP_Label_defa4170-0d19-0005-0004-bc88714345d2_SiteId">
    <vt:lpwstr>7cbe7314-9eec-453e-aa25-b39667b2f68f</vt:lpwstr>
  </property>
</Properties>
</file>